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2"/>
  </p:notesMasterIdLst>
  <p:sldIdLst>
    <p:sldId id="260" r:id="rId3"/>
    <p:sldId id="310" r:id="rId4"/>
    <p:sldId id="308" r:id="rId5"/>
    <p:sldId id="295" r:id="rId6"/>
    <p:sldId id="288" r:id="rId7"/>
    <p:sldId id="284" r:id="rId8"/>
    <p:sldId id="289" r:id="rId9"/>
    <p:sldId id="296" r:id="rId10"/>
    <p:sldId id="301" r:id="rId11"/>
    <p:sldId id="299" r:id="rId12"/>
    <p:sldId id="287" r:id="rId13"/>
    <p:sldId id="311" r:id="rId14"/>
    <p:sldId id="298" r:id="rId15"/>
    <p:sldId id="302" r:id="rId16"/>
    <p:sldId id="303" r:id="rId17"/>
    <p:sldId id="304" r:id="rId18"/>
    <p:sldId id="309" r:id="rId19"/>
    <p:sldId id="312" r:id="rId20"/>
    <p:sldId id="313" r:id="rId21"/>
    <p:sldId id="305" r:id="rId22"/>
    <p:sldId id="306" r:id="rId23"/>
    <p:sldId id="263" r:id="rId24"/>
    <p:sldId id="283" r:id="rId25"/>
    <p:sldId id="314" r:id="rId26"/>
    <p:sldId id="307" r:id="rId27"/>
    <p:sldId id="294" r:id="rId28"/>
    <p:sldId id="278" r:id="rId29"/>
    <p:sldId id="290" r:id="rId30"/>
    <p:sldId id="293" r:id="rId31"/>
  </p:sldIdLst>
  <p:sldSz cx="9144000" cy="5143500" type="screen16x9"/>
  <p:notesSz cx="6797675" cy="9926638"/>
  <p:custDataLst>
    <p:tags r:id="rId3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f Johnsen" initials="R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DB2AB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0" autoAdjust="0"/>
  </p:normalViewPr>
  <p:slideViewPr>
    <p:cSldViewPr>
      <p:cViewPr varScale="1">
        <p:scale>
          <a:sx n="149" d="100"/>
          <a:sy n="149" d="100"/>
        </p:scale>
        <p:origin x="-51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for at redigere noternes format</a:t>
            </a:r>
          </a:p>
        </p:txBody>
      </p:sp>
      <p:sp>
        <p:nvSpPr>
          <p:cNvPr id="2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4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B21E2E0-4307-47D3-945B-24E50E555338}" type="slidenum">
              <a:rPr lang="da-DK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9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721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62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SDG: (United Nations) </a:t>
            </a:r>
            <a:r>
              <a:rPr lang="da-DK" baseline="0" dirty="0" err="1" smtClean="0"/>
              <a:t>Sustainable</a:t>
            </a:r>
            <a:r>
              <a:rPr lang="da-DK" baseline="0" dirty="0" smtClean="0"/>
              <a:t> Development </a:t>
            </a:r>
            <a:r>
              <a:rPr lang="da-DK" baseline="0" dirty="0" err="1" smtClean="0"/>
              <a:t>Goals</a:t>
            </a:r>
            <a:endParaRPr lang="da-DK" baseline="0" dirty="0" smtClean="0"/>
          </a:p>
          <a:p>
            <a:r>
              <a:rPr lang="da-DK" baseline="0" dirty="0" err="1" smtClean="0"/>
              <a:t>Stewardship</a:t>
            </a:r>
            <a:r>
              <a:rPr lang="da-DK" baseline="0" dirty="0" smtClean="0"/>
              <a:t>: ledelse/forvaltning</a:t>
            </a:r>
          </a:p>
          <a:p>
            <a:r>
              <a:rPr lang="da-DK" baseline="0" dirty="0" smtClean="0"/>
              <a:t>CCA: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Change Adaptation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930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Invasive</a:t>
            </a:r>
            <a:r>
              <a:rPr lang="da-DK" baseline="0" dirty="0" smtClean="0"/>
              <a:t> species of </a:t>
            </a:r>
            <a:r>
              <a:rPr lang="da-DK" baseline="0" dirty="0" err="1" smtClean="0"/>
              <a:t>clams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78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05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06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41068-66A8-4707-8962-F375BF3E68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68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VIA </a:t>
            </a:r>
            <a:r>
              <a:rPr lang="da-DK" dirty="0" err="1" smtClean="0"/>
              <a:t>University</a:t>
            </a:r>
            <a:r>
              <a:rPr lang="da-DK" dirty="0" smtClean="0"/>
              <a:t> College</a:t>
            </a:r>
            <a:r>
              <a:rPr lang="da-DK" baseline="0" dirty="0" smtClean="0"/>
              <a:t> and Hedensted </a:t>
            </a:r>
            <a:r>
              <a:rPr lang="da-DK" baseline="0" dirty="0" err="1" smtClean="0"/>
              <a:t>Municipality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Ph.D</a:t>
            </a:r>
            <a:r>
              <a:rPr lang="da-DK" baseline="0" dirty="0" smtClean="0"/>
              <a:t> students. Innovation. Lemvig Public Utility. </a:t>
            </a:r>
            <a:r>
              <a:rPr lang="da-DK" baseline="0" dirty="0" err="1" smtClean="0"/>
              <a:t>Exports</a:t>
            </a:r>
            <a:r>
              <a:rPr lang="da-DK" baseline="0" dirty="0" smtClean="0"/>
              <a:t>. 13 participants. ECCA Glasgow (European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Change Adaptation Conference). NCC (</a:t>
            </a:r>
            <a:r>
              <a:rPr lang="da-DK" baseline="0" dirty="0" err="1" smtClean="0"/>
              <a:t>construction</a:t>
            </a:r>
            <a:r>
              <a:rPr lang="da-DK" baseline="0" dirty="0" smtClean="0"/>
              <a:t>), Lemvig Public Utility and </a:t>
            </a:r>
            <a:r>
              <a:rPr lang="da-DK" baseline="0" dirty="0" err="1" smtClean="0"/>
              <a:t>Klimatorium</a:t>
            </a:r>
            <a:r>
              <a:rPr lang="da-DK" baseline="0" dirty="0" smtClean="0"/>
              <a:t> did initial sale to NZ. With VIA </a:t>
            </a:r>
            <a:r>
              <a:rPr lang="da-DK" baseline="0" dirty="0" err="1" smtClean="0"/>
              <a:t>University</a:t>
            </a:r>
            <a:r>
              <a:rPr lang="da-DK" baseline="0" dirty="0" smtClean="0"/>
              <a:t> College and Lemvig Public Utility did </a:t>
            </a:r>
            <a:r>
              <a:rPr lang="da-DK" baseline="0" dirty="0" err="1" smtClean="0"/>
              <a:t>collaboration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interest</a:t>
            </a:r>
            <a:r>
              <a:rPr lang="da-DK" baseline="0" dirty="0" smtClean="0"/>
              <a:t> for NZ. </a:t>
            </a:r>
            <a:r>
              <a:rPr lang="da-DK" baseline="0" dirty="0" err="1" smtClean="0"/>
              <a:t>Prolongs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training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engineers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Study</a:t>
            </a:r>
            <a:r>
              <a:rPr lang="da-DK" baseline="0" dirty="0" smtClean="0"/>
              <a:t> tour to NZ.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83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Out of C2C CC </a:t>
            </a:r>
            <a:r>
              <a:rPr lang="da-DK" dirty="0" err="1" smtClean="0"/>
              <a:t>scope</a:t>
            </a:r>
            <a:r>
              <a:rPr lang="da-DK" dirty="0" smtClean="0"/>
              <a:t>. </a:t>
            </a:r>
            <a:r>
              <a:rPr lang="da-DK" dirty="0" err="1" smtClean="0"/>
              <a:t>Complementary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543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55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Research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education</a:t>
            </a:r>
            <a:r>
              <a:rPr lang="da-DK" baseline="0" dirty="0" smtClean="0"/>
              <a:t>. Innovative </a:t>
            </a:r>
            <a:r>
              <a:rPr lang="da-DK" baseline="0" dirty="0" err="1" smtClean="0"/>
              <a:t>companies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Dissemination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and business </a:t>
            </a:r>
            <a:r>
              <a:rPr lang="da-DK" baseline="0" dirty="0" err="1" smtClean="0"/>
              <a:t>tourism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B21E2E0-4307-47D3-945B-24E50E555338}" type="slidenum">
              <a:rPr lang="da-DK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220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0" name="Billede 59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61" name="Billede 60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03-04-2019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712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44240" y="310680"/>
            <a:ext cx="8229240" cy="397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0"/>
          </p:nvPr>
        </p:nvSpPr>
        <p:spPr>
          <a:xfrm>
            <a:off x="8101013" y="4803775"/>
            <a:ext cx="914400" cy="914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Billede 121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123" name="Billede 122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444240" y="310680"/>
            <a:ext cx="8229240" cy="397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i master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23-05-17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da-D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271286-4682-4729-BD8B-C53BE8283C4E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Billede 6"/>
          <p:cNvPicPr/>
          <p:nvPr/>
        </p:nvPicPr>
        <p:blipFill>
          <a:blip r:embed="rId15"/>
          <a:stretch/>
        </p:blipFill>
        <p:spPr>
          <a:xfrm>
            <a:off x="7236296" y="0"/>
            <a:ext cx="1644968" cy="592200"/>
          </a:xfrm>
          <a:prstGeom prst="rect">
            <a:avLst/>
          </a:prstGeom>
          <a:ln>
            <a:noFill/>
          </a:ln>
        </p:spPr>
      </p:pic>
      <p:pic>
        <p:nvPicPr>
          <p:cNvPr id="5" name="Billede 7"/>
          <p:cNvPicPr/>
          <p:nvPr/>
        </p:nvPicPr>
        <p:blipFill>
          <a:blip r:embed="rId16"/>
          <a:srcRect b="27900"/>
          <a:stretch/>
        </p:blipFill>
        <p:spPr>
          <a:xfrm>
            <a:off x="265101" y="145800"/>
            <a:ext cx="490475" cy="353632"/>
          </a:xfrm>
          <a:prstGeom prst="rect">
            <a:avLst/>
          </a:prstGeom>
          <a:ln>
            <a:noFill/>
          </a:ln>
        </p:spPr>
      </p:pic>
      <p:sp>
        <p:nvSpPr>
          <p:cNvPr id="6" name="CustomShape 5"/>
          <p:cNvSpPr/>
          <p:nvPr/>
        </p:nvSpPr>
        <p:spPr>
          <a:xfrm>
            <a:off x="17964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33192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7"/>
          <p:cNvSpPr/>
          <p:nvPr/>
        </p:nvSpPr>
        <p:spPr>
          <a:xfrm>
            <a:off x="48420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63684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789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933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1"/>
          <p:cNvSpPr/>
          <p:nvPr/>
        </p:nvSpPr>
        <p:spPr>
          <a:xfrm>
            <a:off x="108540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2"/>
          <p:cNvSpPr/>
          <p:nvPr/>
        </p:nvSpPr>
        <p:spPr>
          <a:xfrm>
            <a:off x="123804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13"/>
          <p:cNvSpPr/>
          <p:nvPr/>
        </p:nvSpPr>
        <p:spPr>
          <a:xfrm>
            <a:off x="139032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14"/>
          <p:cNvSpPr/>
          <p:nvPr/>
        </p:nvSpPr>
        <p:spPr>
          <a:xfrm>
            <a:off x="154260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5"/>
          <p:cNvSpPr/>
          <p:nvPr/>
        </p:nvSpPr>
        <p:spPr>
          <a:xfrm>
            <a:off x="169164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6"/>
          <p:cNvSpPr/>
          <p:nvPr/>
        </p:nvSpPr>
        <p:spPr>
          <a:xfrm>
            <a:off x="184392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7"/>
          <p:cNvSpPr/>
          <p:nvPr/>
        </p:nvSpPr>
        <p:spPr>
          <a:xfrm>
            <a:off x="199656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18"/>
          <p:cNvSpPr/>
          <p:nvPr/>
        </p:nvSpPr>
        <p:spPr>
          <a:xfrm>
            <a:off x="214884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9"/>
          <p:cNvSpPr/>
          <p:nvPr/>
        </p:nvSpPr>
        <p:spPr>
          <a:xfrm>
            <a:off x="230112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20"/>
          <p:cNvSpPr/>
          <p:nvPr/>
        </p:nvSpPr>
        <p:spPr>
          <a:xfrm>
            <a:off x="245376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21"/>
          <p:cNvSpPr/>
          <p:nvPr/>
        </p:nvSpPr>
        <p:spPr>
          <a:xfrm>
            <a:off x="260604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22"/>
          <p:cNvSpPr/>
          <p:nvPr/>
        </p:nvSpPr>
        <p:spPr>
          <a:xfrm>
            <a:off x="275832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23"/>
          <p:cNvSpPr/>
          <p:nvPr/>
        </p:nvSpPr>
        <p:spPr>
          <a:xfrm>
            <a:off x="290736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24"/>
          <p:cNvSpPr/>
          <p:nvPr/>
        </p:nvSpPr>
        <p:spPr>
          <a:xfrm>
            <a:off x="306000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" name="Picture 2"/>
          <p:cNvPicPr/>
          <p:nvPr/>
        </p:nvPicPr>
        <p:blipFill>
          <a:blip r:embed="rId17"/>
          <a:stretch/>
        </p:blipFill>
        <p:spPr>
          <a:xfrm>
            <a:off x="7596336" y="4492080"/>
            <a:ext cx="1180824" cy="485640"/>
          </a:xfrm>
          <a:prstGeom prst="rect">
            <a:avLst/>
          </a:prstGeom>
          <a:ln>
            <a:noFill/>
          </a:ln>
        </p:spPr>
      </p:pic>
      <p:sp>
        <p:nvSpPr>
          <p:cNvPr id="27" name="PlaceHolder 2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dispositionstekstens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dispositionsniveau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dispositionsniveau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dispositionsniveau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dispositionsniveau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Sjette dispositionsniveau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Syvende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44240" y="310680"/>
            <a:ext cx="8229240" cy="856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a-DK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i master</a:t>
            </a:r>
            <a:endParaRPr lang="da-DK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 for at redigere dispositionstekstens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dispositionsniveau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dispositionsniveau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dispositionsniveau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dispositionsniveau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Sjette dispositionsniveau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Syvende dispositionsniveauKlik for at redigere i master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da-DK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Andet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Tredje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Fjerde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da-DK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Femte niveau</a:t>
            </a:r>
            <a:endParaRPr lang="da-DK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23-05-17</a:t>
            </a:r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da-DK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E341B61-D599-4355-9559-4B166077194F}" type="slidenum">
              <a:rPr lang="da-DK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‹nr.›</a:t>
            </a:fld>
            <a:endParaRPr lang="da-DK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7" name="Billede 6"/>
          <p:cNvPicPr/>
          <p:nvPr/>
        </p:nvPicPr>
        <p:blipFill>
          <a:blip r:embed="rId14"/>
          <a:stretch/>
        </p:blipFill>
        <p:spPr>
          <a:xfrm>
            <a:off x="7300080" y="14400"/>
            <a:ext cx="1872000" cy="592200"/>
          </a:xfrm>
          <a:prstGeom prst="rect">
            <a:avLst/>
          </a:prstGeom>
          <a:ln>
            <a:noFill/>
          </a:ln>
        </p:spPr>
      </p:pic>
      <p:pic>
        <p:nvPicPr>
          <p:cNvPr id="68" name="Billede 7"/>
          <p:cNvPicPr/>
          <p:nvPr/>
        </p:nvPicPr>
        <p:blipFill>
          <a:blip r:embed="rId15"/>
          <a:srcRect b="27900"/>
          <a:stretch/>
        </p:blipFill>
        <p:spPr>
          <a:xfrm>
            <a:off x="179640" y="145800"/>
            <a:ext cx="528840" cy="329400"/>
          </a:xfrm>
          <a:prstGeom prst="rect">
            <a:avLst/>
          </a:prstGeom>
          <a:ln>
            <a:noFill/>
          </a:ln>
        </p:spPr>
      </p:pic>
      <p:sp>
        <p:nvSpPr>
          <p:cNvPr id="69" name="CustomShape 6"/>
          <p:cNvSpPr/>
          <p:nvPr/>
        </p:nvSpPr>
        <p:spPr>
          <a:xfrm>
            <a:off x="17964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7"/>
          <p:cNvSpPr/>
          <p:nvPr/>
        </p:nvSpPr>
        <p:spPr>
          <a:xfrm>
            <a:off x="331920" y="4947840"/>
            <a:ext cx="71640" cy="53640"/>
          </a:xfrm>
          <a:prstGeom prst="ellipse">
            <a:avLst/>
          </a:prstGeom>
          <a:solidFill>
            <a:srgbClr val="8D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8"/>
          <p:cNvSpPr/>
          <p:nvPr/>
        </p:nvSpPr>
        <p:spPr>
          <a:xfrm>
            <a:off x="48420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9"/>
          <p:cNvSpPr/>
          <p:nvPr/>
        </p:nvSpPr>
        <p:spPr>
          <a:xfrm>
            <a:off x="636840" y="4947840"/>
            <a:ext cx="71640" cy="53640"/>
          </a:xfrm>
          <a:prstGeom prst="ellipse">
            <a:avLst/>
          </a:prstGeom>
          <a:solidFill>
            <a:srgbClr val="8DBD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10"/>
          <p:cNvSpPr/>
          <p:nvPr/>
        </p:nvSpPr>
        <p:spPr>
          <a:xfrm>
            <a:off x="789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11"/>
          <p:cNvSpPr/>
          <p:nvPr/>
        </p:nvSpPr>
        <p:spPr>
          <a:xfrm>
            <a:off x="933120" y="4947840"/>
            <a:ext cx="71640" cy="53640"/>
          </a:xfrm>
          <a:prstGeom prst="ellipse">
            <a:avLst/>
          </a:prstGeom>
          <a:solidFill>
            <a:srgbClr val="8DBD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12"/>
          <p:cNvSpPr/>
          <p:nvPr/>
        </p:nvSpPr>
        <p:spPr>
          <a:xfrm>
            <a:off x="108540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13"/>
          <p:cNvSpPr/>
          <p:nvPr/>
        </p:nvSpPr>
        <p:spPr>
          <a:xfrm>
            <a:off x="1238040" y="4947840"/>
            <a:ext cx="71640" cy="53640"/>
          </a:xfrm>
          <a:prstGeom prst="ellipse">
            <a:avLst/>
          </a:prstGeom>
          <a:solidFill>
            <a:srgbClr val="8DBD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14"/>
          <p:cNvSpPr/>
          <p:nvPr/>
        </p:nvSpPr>
        <p:spPr>
          <a:xfrm>
            <a:off x="139032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15"/>
          <p:cNvSpPr/>
          <p:nvPr/>
        </p:nvSpPr>
        <p:spPr>
          <a:xfrm>
            <a:off x="1542600" y="4947840"/>
            <a:ext cx="71640" cy="53640"/>
          </a:xfrm>
          <a:prstGeom prst="ellipse">
            <a:avLst/>
          </a:prstGeom>
          <a:solidFill>
            <a:srgbClr val="8DBD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16"/>
          <p:cNvSpPr/>
          <p:nvPr/>
        </p:nvSpPr>
        <p:spPr>
          <a:xfrm>
            <a:off x="169164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17"/>
          <p:cNvSpPr/>
          <p:nvPr/>
        </p:nvSpPr>
        <p:spPr>
          <a:xfrm>
            <a:off x="1843920" y="4947840"/>
            <a:ext cx="71640" cy="53640"/>
          </a:xfrm>
          <a:prstGeom prst="ellipse">
            <a:avLst/>
          </a:prstGeom>
          <a:solidFill>
            <a:srgbClr val="8DBD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18"/>
          <p:cNvSpPr/>
          <p:nvPr/>
        </p:nvSpPr>
        <p:spPr>
          <a:xfrm>
            <a:off x="199656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19"/>
          <p:cNvSpPr/>
          <p:nvPr/>
        </p:nvSpPr>
        <p:spPr>
          <a:xfrm>
            <a:off x="2148840" y="4947840"/>
            <a:ext cx="71640" cy="53640"/>
          </a:xfrm>
          <a:prstGeom prst="ellipse">
            <a:avLst/>
          </a:prstGeom>
          <a:solidFill>
            <a:srgbClr val="8DBD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0"/>
          <p:cNvSpPr/>
          <p:nvPr/>
        </p:nvSpPr>
        <p:spPr>
          <a:xfrm>
            <a:off x="230112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21"/>
          <p:cNvSpPr/>
          <p:nvPr/>
        </p:nvSpPr>
        <p:spPr>
          <a:xfrm>
            <a:off x="2453760" y="4947840"/>
            <a:ext cx="71640" cy="53640"/>
          </a:xfrm>
          <a:prstGeom prst="ellipse">
            <a:avLst/>
          </a:prstGeom>
          <a:solidFill>
            <a:srgbClr val="8DBDB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22"/>
          <p:cNvSpPr/>
          <p:nvPr/>
        </p:nvSpPr>
        <p:spPr>
          <a:xfrm>
            <a:off x="260604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3"/>
          <p:cNvSpPr/>
          <p:nvPr/>
        </p:nvSpPr>
        <p:spPr>
          <a:xfrm>
            <a:off x="2758320" y="4947840"/>
            <a:ext cx="71640" cy="53640"/>
          </a:xfrm>
          <a:prstGeom prst="ellipse">
            <a:avLst/>
          </a:prstGeom>
          <a:solidFill>
            <a:srgbClr val="8DBD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4"/>
          <p:cNvSpPr/>
          <p:nvPr/>
        </p:nvSpPr>
        <p:spPr>
          <a:xfrm>
            <a:off x="290736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5"/>
          <p:cNvSpPr/>
          <p:nvPr/>
        </p:nvSpPr>
        <p:spPr>
          <a:xfrm>
            <a:off x="3060000" y="4947840"/>
            <a:ext cx="71640" cy="53640"/>
          </a:xfrm>
          <a:prstGeom prst="ellipse">
            <a:avLst/>
          </a:prstGeom>
          <a:solidFill>
            <a:srgbClr val="8DBDB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2"/>
          <p:cNvPicPr/>
          <p:nvPr/>
        </p:nvPicPr>
        <p:blipFill>
          <a:blip r:embed="rId16"/>
          <a:stretch/>
        </p:blipFill>
        <p:spPr>
          <a:xfrm>
            <a:off x="7812360" y="4555080"/>
            <a:ext cx="1073160" cy="485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searegion.eu/waterco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2ccc.eu/" TargetMode="External"/><Relationship Id="rId2" Type="http://schemas.openxmlformats.org/officeDocument/2006/relationships/hyperlink" Target="mailto:rikke.nan@ru.rm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0" y="1597680"/>
            <a:ext cx="9143640" cy="1102320"/>
          </a:xfrm>
          <a:prstGeom prst="rect">
            <a:avLst/>
          </a:prstGeom>
          <a:solidFill>
            <a:srgbClr val="8DBDBA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1403640" y="2814840"/>
            <a:ext cx="7232400" cy="105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r>
              <a:rPr lang="da-DK" sz="20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Indian </a:t>
            </a:r>
            <a:r>
              <a:rPr lang="da-DK" sz="2000" spc="-1" dirty="0" err="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Clean</a:t>
            </a:r>
            <a:r>
              <a:rPr lang="da-DK" sz="20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Energy &amp; </a:t>
            </a:r>
            <a:r>
              <a:rPr lang="da-DK" sz="2000" spc="-1" dirty="0" err="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da-DK" sz="20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000" spc="-1" dirty="0" err="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Partnership</a:t>
            </a:r>
            <a:r>
              <a:rPr lang="da-DK" sz="20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Tour</a:t>
            </a:r>
          </a:p>
          <a:p>
            <a:pPr algn="r"/>
            <a:r>
              <a:rPr lang="da-DK" sz="2000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Copenhagen, 13 April 2018</a:t>
            </a:r>
            <a:endParaRPr lang="da-DK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6732360" y="87480"/>
            <a:ext cx="2304000" cy="59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4"/>
          <p:cNvSpPr/>
          <p:nvPr/>
        </p:nvSpPr>
        <p:spPr>
          <a:xfrm>
            <a:off x="4143041" y="3523860"/>
            <a:ext cx="4461407" cy="11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a-DK" strike="noStrike" spc="-1" dirty="0" smtClean="0">
              <a:solidFill>
                <a:srgbClr val="8B8B8B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da-DK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Rikke Nan Valdemarsen, Academic Officer</a:t>
            </a:r>
            <a:endParaRPr lang="da-DK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Billede 4"/>
          <p:cNvPicPr/>
          <p:nvPr/>
        </p:nvPicPr>
        <p:blipFill>
          <a:blip r:embed="rId3"/>
          <a:stretch/>
        </p:blipFill>
        <p:spPr>
          <a:xfrm>
            <a:off x="2267640" y="162720"/>
            <a:ext cx="5616360" cy="1314720"/>
          </a:xfrm>
          <a:prstGeom prst="rect">
            <a:avLst/>
          </a:prstGeom>
          <a:ln>
            <a:noFill/>
          </a:ln>
        </p:spPr>
      </p:pic>
      <p:sp>
        <p:nvSpPr>
          <p:cNvPr id="255" name="CustomShape 5"/>
          <p:cNvSpPr/>
          <p:nvPr/>
        </p:nvSpPr>
        <p:spPr>
          <a:xfrm>
            <a:off x="539640" y="3489840"/>
            <a:ext cx="215640" cy="2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7"/>
          <p:cNvSpPr/>
          <p:nvPr/>
        </p:nvSpPr>
        <p:spPr>
          <a:xfrm>
            <a:off x="1979640" y="3435840"/>
            <a:ext cx="647640" cy="21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9"/>
          <p:cNvSpPr/>
          <p:nvPr/>
        </p:nvSpPr>
        <p:spPr>
          <a:xfrm>
            <a:off x="2555640" y="3537720"/>
            <a:ext cx="223920" cy="33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11"/>
          <p:cNvSpPr/>
          <p:nvPr/>
        </p:nvSpPr>
        <p:spPr>
          <a:xfrm rot="21250200">
            <a:off x="577080" y="3138840"/>
            <a:ext cx="287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a-DK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67B4EAFD-2EF2-4020-BD03-EB4411A69445}"/>
              </a:ext>
            </a:extLst>
          </p:cNvPr>
          <p:cNvSpPr/>
          <p:nvPr/>
        </p:nvSpPr>
        <p:spPr>
          <a:xfrm>
            <a:off x="225360" y="1573845"/>
            <a:ext cx="891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Cross-</a:t>
            </a:r>
            <a:r>
              <a:rPr lang="da-DK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boundary</a:t>
            </a:r>
            <a:r>
              <a:rPr lang="da-DK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da-DK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mplementation</a:t>
            </a:r>
            <a:r>
              <a:rPr lang="da-DK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 </a:t>
            </a:r>
            <a:r>
              <a:rPr lang="da-DK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r>
              <a:rPr lang="da-DK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da-DK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</a:t>
            </a:r>
            <a:r>
              <a:rPr lang="da-DK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daptation </a:t>
            </a:r>
            <a:r>
              <a:rPr lang="da-DK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da-DK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lans </a:t>
            </a:r>
            <a:r>
              <a:rPr lang="da-DK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Denmark - a</a:t>
            </a:r>
            <a:r>
              <a:rPr lang="da-DK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LIFE Integrated Project</a:t>
            </a:r>
            <a:endParaRPr lang="da-DK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4" y="2837782"/>
            <a:ext cx="2779713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69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Direction</a:t>
            </a:r>
            <a:endParaRPr lang="en-GB" dirty="0"/>
          </a:p>
        </p:txBody>
      </p:sp>
      <p:pic>
        <p:nvPicPr>
          <p:cNvPr id="4" name="Picture 2" descr="Relateret bill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03599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707904" y="257175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8DBDBA"/>
                </a:solidFill>
              </a:rPr>
              <a:t>Capacity building and sustainable</a:t>
            </a:r>
            <a:endParaRPr lang="en-GB" b="1" dirty="0">
              <a:solidFill>
                <a:srgbClr val="8DBDBA"/>
              </a:solidFill>
            </a:endParaRPr>
          </a:p>
        </p:txBody>
      </p:sp>
      <p:sp>
        <p:nvSpPr>
          <p:cNvPr id="3" name="Nedadgående pil 2"/>
          <p:cNvSpPr/>
          <p:nvPr/>
        </p:nvSpPr>
        <p:spPr>
          <a:xfrm rot="21090719">
            <a:off x="3819266" y="577253"/>
            <a:ext cx="388963" cy="56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Højrepil 5"/>
          <p:cNvSpPr/>
          <p:nvPr/>
        </p:nvSpPr>
        <p:spPr>
          <a:xfrm rot="594438" flipH="1">
            <a:off x="6694318" y="3682465"/>
            <a:ext cx="5760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62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118D0CE6-D40B-4756-A932-A1E8DC4DCE3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44240" y="1022160"/>
            <a:ext cx="1614061" cy="856800"/>
          </a:xfrm>
        </p:spPr>
        <p:txBody>
          <a:bodyPr/>
          <a:lstStyle/>
          <a:p>
            <a:r>
              <a:rPr lang="da-DK" b="1" dirty="0" smtClean="0"/>
              <a:t>C2C CC Matrix</a:t>
            </a:r>
            <a:endParaRPr lang="da-DK" b="1" dirty="0"/>
          </a:p>
        </p:txBody>
      </p:sp>
      <p:grpSp>
        <p:nvGrpSpPr>
          <p:cNvPr id="5" name="Gruppe 4"/>
          <p:cNvGrpSpPr/>
          <p:nvPr/>
        </p:nvGrpSpPr>
        <p:grpSpPr>
          <a:xfrm>
            <a:off x="231259" y="225181"/>
            <a:ext cx="6627815" cy="4488433"/>
            <a:chOff x="968521" y="295330"/>
            <a:chExt cx="6627815" cy="5984577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6588271" y="2571805"/>
              <a:ext cx="792163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24671" y="2571805"/>
              <a:ext cx="792163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995884" y="2571805"/>
              <a:ext cx="792162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4861071" y="2571805"/>
              <a:ext cx="792163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 rot="-5400000">
              <a:off x="5292077" y="1277199"/>
              <a:ext cx="792163" cy="367347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9525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rot="16200000">
              <a:off x="3798390" y="2481962"/>
              <a:ext cx="3779539" cy="3816352"/>
            </a:xfrm>
            <a:prstGeom prst="roundRect">
              <a:avLst>
                <a:gd name="adj" fmla="val 5898"/>
              </a:avLst>
            </a:prstGeom>
            <a:solidFill>
              <a:srgbClr val="FFFFFF">
                <a:alpha val="50195"/>
              </a:srgbClr>
            </a:solidFill>
            <a:ln w="19050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rot="-5400000">
              <a:off x="5292077" y="3004399"/>
              <a:ext cx="792163" cy="367347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9525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 rot="-5400000">
              <a:off x="5292077" y="2140799"/>
              <a:ext cx="792163" cy="367347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9525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 rot="2751618">
              <a:off x="2389334" y="1254180"/>
              <a:ext cx="2349500" cy="431800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sz="1500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SEA &amp; FJORDS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968521" y="2860730"/>
              <a:ext cx="2665413" cy="431800"/>
            </a:xfrm>
            <a:prstGeom prst="homePlate">
              <a:avLst>
                <a:gd name="adj" fmla="val 56613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sz="1500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GOVERNANCE</a:t>
              </a: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970109" y="4587930"/>
              <a:ext cx="2665412" cy="431800"/>
            </a:xfrm>
            <a:prstGeom prst="homePlate">
              <a:avLst>
                <a:gd name="adj" fmla="val 56613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sz="1500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INNOVATION</a:t>
              </a: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970109" y="3724330"/>
              <a:ext cx="2665412" cy="431800"/>
            </a:xfrm>
            <a:prstGeom prst="homePlate">
              <a:avLst>
                <a:gd name="adj" fmla="val 56613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sz="1500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TOOLS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379344" y="5426691"/>
              <a:ext cx="2595562" cy="84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a-DK" sz="1400" dirty="0">
                  <a:solidFill>
                    <a:srgbClr val="8DBDBA"/>
                  </a:solidFill>
                  <a:cs typeface="ＭＳ Ｐゴシック" charset="0"/>
                </a:rPr>
                <a:t>SUSTAINABILITY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da-DK" sz="1400" dirty="0">
                  <a:solidFill>
                    <a:srgbClr val="8DBDBA"/>
                  </a:solidFill>
                  <a:cs typeface="ＭＳ Ｐゴシック" charset="0"/>
                </a:rPr>
                <a:t>CAPACITY BUILDING</a:t>
              </a:r>
              <a:endParaRPr lang="da-DK" sz="1400" dirty="0">
                <a:cs typeface="ＭＳ Ｐゴシック" charset="0"/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 rot="2751618">
              <a:off x="3252934" y="1254180"/>
              <a:ext cx="2349500" cy="431800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sz="1500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RIVERS</a:t>
              </a: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rot="2751618">
              <a:off x="4118121" y="1254180"/>
              <a:ext cx="2349500" cy="431800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sz="1500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GROUNDWATER</a:t>
              </a: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 rot="2751618">
              <a:off x="5053159" y="1254180"/>
              <a:ext cx="2349500" cy="431800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sz="1500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RAINWATER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5868144" y="2042076"/>
            <a:ext cx="792041" cy="1889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/>
          <p:cNvSpPr/>
          <p:nvPr/>
        </p:nvSpPr>
        <p:spPr>
          <a:xfrm>
            <a:off x="4140823" y="2688584"/>
            <a:ext cx="2519362" cy="594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4321848" y="2689775"/>
            <a:ext cx="1258096" cy="1241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" name="Picture 4" descr="Billedresultat for verdensmå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" y="3867894"/>
            <a:ext cx="2807937" cy="12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boks 25"/>
          <p:cNvSpPr txBox="1"/>
          <p:nvPr/>
        </p:nvSpPr>
        <p:spPr>
          <a:xfrm>
            <a:off x="3221227" y="2251397"/>
            <a:ext cx="244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24 Actions</a:t>
            </a:r>
          </a:p>
        </p:txBody>
      </p:sp>
      <p:sp>
        <p:nvSpPr>
          <p:cNvPr id="27" name="Rektangel 26"/>
          <p:cNvSpPr/>
          <p:nvPr/>
        </p:nvSpPr>
        <p:spPr>
          <a:xfrm>
            <a:off x="6948264" y="745729"/>
            <a:ext cx="201622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altLang="da-DK" sz="1600" dirty="0"/>
              <a:t>1 region</a:t>
            </a:r>
          </a:p>
          <a:p>
            <a:pPr>
              <a:defRPr/>
            </a:pPr>
            <a:r>
              <a:rPr lang="da-DK" altLang="da-DK" sz="1600" dirty="0"/>
              <a:t>18 </a:t>
            </a:r>
            <a:r>
              <a:rPr lang="da-DK" altLang="da-DK" sz="1600" dirty="0" err="1"/>
              <a:t>municipalities</a:t>
            </a:r>
            <a:endParaRPr lang="da-DK" altLang="da-DK" sz="1600" dirty="0"/>
          </a:p>
          <a:p>
            <a:pPr>
              <a:defRPr/>
            </a:pPr>
            <a:r>
              <a:rPr lang="da-DK" altLang="da-DK" sz="1600" dirty="0"/>
              <a:t>8 </a:t>
            </a:r>
            <a:r>
              <a:rPr lang="da-DK" altLang="da-DK" sz="1600" dirty="0" err="1"/>
              <a:t>water</a:t>
            </a:r>
            <a:r>
              <a:rPr lang="da-DK" altLang="da-DK" sz="1600" dirty="0"/>
              <a:t> </a:t>
            </a:r>
            <a:r>
              <a:rPr lang="da-DK" altLang="da-DK" sz="1600" dirty="0" err="1" smtClean="0"/>
              <a:t>companies</a:t>
            </a:r>
            <a:endParaRPr lang="da-DK" altLang="da-DK" sz="1600" dirty="0"/>
          </a:p>
          <a:p>
            <a:pPr>
              <a:defRPr/>
            </a:pPr>
            <a:r>
              <a:rPr lang="da-DK" altLang="da-DK" sz="1600" dirty="0"/>
              <a:t>3 </a:t>
            </a:r>
            <a:r>
              <a:rPr lang="da-DK" altLang="da-DK" sz="1600" dirty="0" err="1"/>
              <a:t>universities</a:t>
            </a:r>
            <a:endParaRPr lang="da-DK" altLang="da-DK" sz="1600" dirty="0"/>
          </a:p>
          <a:p>
            <a:pPr>
              <a:defRPr/>
            </a:pPr>
            <a:r>
              <a:rPr lang="da-DK" altLang="da-DK" sz="1600" dirty="0"/>
              <a:t>1 EU </a:t>
            </a:r>
            <a:r>
              <a:rPr lang="da-DK" altLang="da-DK" sz="1600" dirty="0" err="1"/>
              <a:t>rep</a:t>
            </a:r>
            <a:r>
              <a:rPr lang="da-DK" altLang="da-DK" sz="1600" dirty="0"/>
              <a:t>. </a:t>
            </a:r>
            <a:r>
              <a:rPr lang="da-DK" altLang="da-DK" sz="1600" dirty="0" err="1"/>
              <a:t>office</a:t>
            </a:r>
            <a:endParaRPr lang="da-DK" altLang="da-DK" sz="1600" dirty="0"/>
          </a:p>
          <a:p>
            <a:pPr>
              <a:defRPr/>
            </a:pPr>
            <a:endParaRPr lang="da-DK" altLang="da-DK" sz="1600" dirty="0"/>
          </a:p>
          <a:p>
            <a:pPr>
              <a:defRPr/>
            </a:pPr>
            <a:r>
              <a:rPr lang="da-DK" altLang="da-DK" sz="1600" b="1" dirty="0"/>
              <a:t>= 31 partners</a:t>
            </a:r>
          </a:p>
          <a:p>
            <a:pPr>
              <a:defRPr/>
            </a:pPr>
            <a:endParaRPr lang="da-DK" altLang="da-DK" sz="1600" u="dbl" dirty="0"/>
          </a:p>
          <a:p>
            <a:pPr>
              <a:defRPr/>
            </a:pPr>
            <a:r>
              <a:rPr lang="da-DK" altLang="da-DK" sz="1600" dirty="0"/>
              <a:t>+ 17 </a:t>
            </a:r>
            <a:r>
              <a:rPr lang="da-DK" altLang="da-DK" sz="1600" dirty="0" err="1" smtClean="0"/>
              <a:t>co</a:t>
            </a:r>
            <a:r>
              <a:rPr lang="da-DK" altLang="da-DK" sz="1600" dirty="0" smtClean="0"/>
              <a:t>-partners</a:t>
            </a:r>
          </a:p>
          <a:p>
            <a:pPr>
              <a:defRPr/>
            </a:pPr>
            <a:endParaRPr lang="da-DK" altLang="da-DK" sz="1600" dirty="0"/>
          </a:p>
          <a:p>
            <a:r>
              <a:rPr lang="da-DK" sz="1600" dirty="0"/>
              <a:t>Life </a:t>
            </a:r>
            <a:r>
              <a:rPr lang="da-DK" sz="1600" dirty="0" err="1"/>
              <a:t>project</a:t>
            </a:r>
            <a:r>
              <a:rPr lang="da-DK" sz="1600" dirty="0"/>
              <a:t>: 6 </a:t>
            </a:r>
            <a:r>
              <a:rPr lang="da-DK" sz="1600" dirty="0" err="1" smtClean="0"/>
              <a:t>years</a:t>
            </a:r>
            <a:r>
              <a:rPr lang="da-DK" sz="1600" dirty="0" smtClean="0"/>
              <a:t> </a:t>
            </a:r>
            <a:endParaRPr lang="da-DK" sz="1600" dirty="0"/>
          </a:p>
          <a:p>
            <a:r>
              <a:rPr lang="da-DK" sz="1600" dirty="0" smtClean="0"/>
              <a:t>12m EUR</a:t>
            </a:r>
            <a:endParaRPr lang="da-DK" sz="1600" dirty="0"/>
          </a:p>
          <a:p>
            <a:pPr>
              <a:defRPr/>
            </a:pPr>
            <a:endParaRPr lang="da-DK" altLang="da-DK" sz="1600" dirty="0"/>
          </a:p>
        </p:txBody>
      </p:sp>
    </p:spTree>
    <p:extLst>
      <p:ext uri="{BB962C8B-B14F-4D97-AF65-F5344CB8AC3E}">
        <p14:creationId xmlns:p14="http://schemas.microsoft.com/office/powerpoint/2010/main" val="36758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Governance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Hands</a:t>
            </a:r>
            <a:r>
              <a:rPr lang="da-DK" dirty="0" smtClean="0"/>
              <a:t> on </a:t>
            </a:r>
            <a:r>
              <a:rPr lang="da-DK" dirty="0" err="1" smtClean="0"/>
              <a:t>Preparatory</a:t>
            </a:r>
            <a:r>
              <a:rPr lang="da-DK" dirty="0" smtClean="0"/>
              <a:t> Actions 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Mobilising </a:t>
            </a:r>
            <a:r>
              <a:rPr lang="da-DK" dirty="0" err="1" smtClean="0"/>
              <a:t>broad</a:t>
            </a:r>
            <a:r>
              <a:rPr lang="da-DK" dirty="0" smtClean="0"/>
              <a:t> </a:t>
            </a:r>
            <a:r>
              <a:rPr lang="da-DK" dirty="0" err="1" smtClean="0"/>
              <a:t>partnerships</a:t>
            </a:r>
            <a:r>
              <a:rPr lang="da-DK" dirty="0" smtClean="0"/>
              <a:t> (</a:t>
            </a:r>
            <a:r>
              <a:rPr lang="da-DK" dirty="0" err="1" smtClean="0"/>
              <a:t>Bulgaria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Challenges, the partners </a:t>
            </a:r>
            <a:r>
              <a:rPr lang="da-DK" dirty="0" err="1" smtClean="0"/>
              <a:t>needed</a:t>
            </a:r>
            <a:r>
              <a:rPr lang="da-DK" dirty="0" smtClean="0"/>
              <a:t> to </a:t>
            </a:r>
            <a:r>
              <a:rPr lang="da-DK" dirty="0" err="1" smtClean="0"/>
              <a:t>solve</a:t>
            </a:r>
            <a:r>
              <a:rPr lang="da-DK" dirty="0" smtClean="0"/>
              <a:t> </a:t>
            </a:r>
            <a:r>
              <a:rPr lang="da-DK" dirty="0" err="1" smtClean="0"/>
              <a:t>anyway</a:t>
            </a:r>
            <a:r>
              <a:rPr lang="da-DK" dirty="0" smtClean="0"/>
              <a:t>, and </a:t>
            </a:r>
            <a:r>
              <a:rPr lang="da-DK" dirty="0" err="1" smtClean="0"/>
              <a:t>which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could</a:t>
            </a:r>
            <a:r>
              <a:rPr lang="da-DK" dirty="0" smtClean="0"/>
              <a:t> not </a:t>
            </a:r>
            <a:r>
              <a:rPr lang="da-DK" dirty="0" err="1" smtClean="0"/>
              <a:t>solve</a:t>
            </a:r>
            <a:r>
              <a:rPr lang="da-DK" dirty="0" smtClean="0"/>
              <a:t> on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own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Synergies</a:t>
            </a:r>
            <a:r>
              <a:rPr lang="da-DK" dirty="0" smtClean="0"/>
              <a:t> and </a:t>
            </a:r>
            <a:r>
              <a:rPr lang="da-DK" dirty="0" err="1" smtClean="0"/>
              <a:t>opportunities</a:t>
            </a:r>
            <a:r>
              <a:rPr lang="da-DK" dirty="0" smtClean="0"/>
              <a:t> in </a:t>
            </a:r>
            <a:r>
              <a:rPr lang="da-DK" dirty="0" err="1" smtClean="0"/>
              <a:t>co-creation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Improving</a:t>
            </a:r>
            <a:r>
              <a:rPr lang="da-DK" dirty="0" smtClean="0"/>
              <a:t> processes </a:t>
            </a:r>
            <a:r>
              <a:rPr lang="da-DK" dirty="0" err="1" smtClean="0"/>
              <a:t>during</a:t>
            </a:r>
            <a:r>
              <a:rPr lang="da-DK" dirty="0" smtClean="0"/>
              <a:t> </a:t>
            </a:r>
            <a:r>
              <a:rPr lang="da-DK" dirty="0" err="1" smtClean="0"/>
              <a:t>co-creation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Gaps </a:t>
            </a:r>
            <a:r>
              <a:rPr lang="da-DK" dirty="0" err="1" smtClean="0"/>
              <a:t>finding</a:t>
            </a:r>
            <a:r>
              <a:rPr lang="da-DK" dirty="0" smtClean="0"/>
              <a:t> in </a:t>
            </a:r>
            <a:r>
              <a:rPr lang="da-DK" dirty="0" err="1" smtClean="0"/>
              <a:t>existing</a:t>
            </a:r>
            <a:r>
              <a:rPr lang="da-DK" dirty="0" smtClean="0"/>
              <a:t> </a:t>
            </a:r>
            <a:r>
              <a:rPr lang="da-DK" dirty="0" err="1" smtClean="0"/>
              <a:t>legislation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Legislation</a:t>
            </a:r>
            <a:r>
              <a:rPr lang="da-DK" dirty="0" smtClean="0"/>
              <a:t>, new </a:t>
            </a:r>
            <a:r>
              <a:rPr lang="da-DK" dirty="0" err="1" smtClean="0"/>
              <a:t>paradigm</a:t>
            </a:r>
            <a:r>
              <a:rPr lang="da-DK" dirty="0" smtClean="0"/>
              <a:t> for </a:t>
            </a:r>
            <a:r>
              <a:rPr lang="da-DK" dirty="0" err="1" smtClean="0"/>
              <a:t>maintenance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The UK, the watertrusts (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demands</a:t>
            </a:r>
            <a:r>
              <a:rPr lang="da-DK" dirty="0" smtClean="0"/>
              <a:t> from the </a:t>
            </a:r>
            <a:r>
              <a:rPr lang="da-DK" dirty="0" err="1" smtClean="0"/>
              <a:t>governance</a:t>
            </a:r>
            <a:r>
              <a:rPr lang="da-DK" dirty="0" smtClean="0"/>
              <a:t> side),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stakeholders</a:t>
            </a:r>
            <a:r>
              <a:rPr lang="da-DK" dirty="0" smtClean="0"/>
              <a:t> and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ownership</a:t>
            </a:r>
            <a:r>
              <a:rPr lang="da-DK" dirty="0" smtClean="0"/>
              <a:t> </a:t>
            </a:r>
            <a:r>
              <a:rPr lang="da-DK" dirty="0" err="1" smtClean="0"/>
              <a:t>result</a:t>
            </a:r>
            <a:r>
              <a:rPr lang="da-DK" dirty="0" smtClean="0"/>
              <a:t> in succes and </a:t>
            </a:r>
            <a:r>
              <a:rPr lang="da-DK" dirty="0" err="1" smtClean="0"/>
              <a:t>maintenance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71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lledresultat for amb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995"/>
            <a:ext cx="9180512" cy="2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The overall objective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457200" y="1437625"/>
            <a:ext cx="8229600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GB" sz="2000" dirty="0" smtClean="0"/>
              <a:t>Better mutual planning than one can do alone</a:t>
            </a:r>
            <a:endParaRPr lang="en-GB" sz="2000" dirty="0"/>
          </a:p>
          <a:p>
            <a:pPr>
              <a:spcAft>
                <a:spcPts val="1000"/>
              </a:spcAft>
            </a:pPr>
            <a:r>
              <a:rPr lang="en-GB" sz="2000" dirty="0" smtClean="0"/>
              <a:t>Efficiently taking care of water related climate challenges and turning them into business opportunities and improvements of society</a:t>
            </a:r>
            <a:endParaRPr lang="da-DK" sz="2000" dirty="0"/>
          </a:p>
          <a:p>
            <a:pPr>
              <a:spcAft>
                <a:spcPts val="1000"/>
              </a:spcAft>
            </a:pPr>
            <a:r>
              <a:rPr lang="da-DK" sz="2000" dirty="0" smtClean="0"/>
              <a:t>Joint vision and </a:t>
            </a:r>
            <a:r>
              <a:rPr lang="da-DK" sz="2000" dirty="0" err="1" smtClean="0"/>
              <a:t>strategy</a:t>
            </a:r>
            <a:r>
              <a:rPr lang="da-DK" sz="2000" dirty="0" smtClean="0"/>
              <a:t>, </a:t>
            </a:r>
            <a:r>
              <a:rPr lang="da-DK" sz="2000" dirty="0" err="1" smtClean="0"/>
              <a:t>collaborative</a:t>
            </a:r>
            <a:r>
              <a:rPr lang="da-DK" sz="2000" dirty="0" smtClean="0"/>
              <a:t> </a:t>
            </a:r>
            <a:r>
              <a:rPr lang="da-DK" sz="2000" dirty="0" err="1" smtClean="0"/>
              <a:t>planning</a:t>
            </a:r>
            <a:r>
              <a:rPr lang="da-DK" sz="2000" dirty="0" smtClean="0"/>
              <a:t> and division of </a:t>
            </a:r>
            <a:r>
              <a:rPr lang="da-DK" sz="2000" dirty="0" err="1" smtClean="0"/>
              <a:t>labour</a:t>
            </a:r>
            <a:endParaRPr lang="da-DK" sz="2000" dirty="0" smtClean="0"/>
          </a:p>
        </p:txBody>
      </p:sp>
      <p:sp>
        <p:nvSpPr>
          <p:cNvPr id="5" name="Rektangel 4"/>
          <p:cNvSpPr/>
          <p:nvPr/>
        </p:nvSpPr>
        <p:spPr>
          <a:xfrm>
            <a:off x="5580112" y="3813888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a-DK" dirty="0" err="1" smtClean="0"/>
              <a:t>Creating</a:t>
            </a:r>
            <a:r>
              <a:rPr lang="da-DK" dirty="0" smtClean="0"/>
              <a:t> a Danish information centre, </a:t>
            </a:r>
            <a:r>
              <a:rPr lang="da-DK" dirty="0" err="1" smtClean="0"/>
              <a:t>paving</a:t>
            </a:r>
            <a:r>
              <a:rPr lang="da-DK" dirty="0" smtClean="0"/>
              <a:t> the </a:t>
            </a:r>
            <a:r>
              <a:rPr lang="da-DK" dirty="0" err="1" smtClean="0"/>
              <a:t>way</a:t>
            </a:r>
            <a:r>
              <a:rPr lang="da-DK" dirty="0" smtClean="0"/>
              <a:t> in Europe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75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457200" y="1437625"/>
            <a:ext cx="8229600" cy="31569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400" b="1" dirty="0" smtClean="0"/>
              <a:t>We have the platform!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Thus we have good prerequisites for </a:t>
            </a:r>
          </a:p>
          <a:p>
            <a:pPr marL="0" indent="0">
              <a:buNone/>
            </a:pPr>
            <a:r>
              <a:rPr lang="en-GB" sz="1400" dirty="0" smtClean="0"/>
              <a:t>developing, testing, manufacturing and selling new solutions</a:t>
            </a: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We must</a:t>
            </a:r>
          </a:p>
          <a:p>
            <a:r>
              <a:rPr lang="en-GB" sz="1400" dirty="0" smtClean="0"/>
              <a:t>develop and demonstrate new solutions and concepts</a:t>
            </a:r>
          </a:p>
          <a:p>
            <a:r>
              <a:rPr lang="en-GB" sz="1400" dirty="0" smtClean="0"/>
              <a:t>train the labour force</a:t>
            </a:r>
          </a:p>
          <a:p>
            <a:r>
              <a:rPr lang="en-GB" sz="1400" dirty="0" smtClean="0"/>
              <a:t>create the necessary organisations (networks, cross-boundary collaborations, information centres etc.)</a:t>
            </a:r>
          </a:p>
          <a:p>
            <a:endParaRPr lang="en-GB" sz="1400" dirty="0" smtClean="0"/>
          </a:p>
          <a:p>
            <a:pPr marL="0" indent="0">
              <a:buNone/>
            </a:pPr>
            <a:r>
              <a:rPr lang="en-GB" sz="1400" b="1" dirty="0" smtClean="0">
                <a:solidFill>
                  <a:srgbClr val="970035"/>
                </a:solidFill>
              </a:rPr>
              <a:t>In other words, we shall collaborate on</a:t>
            </a:r>
          </a:p>
          <a:p>
            <a:r>
              <a:rPr lang="en-GB" sz="1400" b="1" dirty="0" smtClean="0">
                <a:solidFill>
                  <a:srgbClr val="970035"/>
                </a:solidFill>
              </a:rPr>
              <a:t>a shared vision </a:t>
            </a:r>
          </a:p>
          <a:p>
            <a:r>
              <a:rPr lang="en-GB" sz="1400" b="1" dirty="0" smtClean="0">
                <a:solidFill>
                  <a:srgbClr val="970035"/>
                </a:solidFill>
              </a:rPr>
              <a:t>a joint strategy</a:t>
            </a:r>
          </a:p>
          <a:p>
            <a:r>
              <a:rPr lang="en-GB" sz="1400" b="1" dirty="0" smtClean="0">
                <a:solidFill>
                  <a:srgbClr val="970035"/>
                </a:solidFill>
              </a:rPr>
              <a:t>coordinating plans</a:t>
            </a:r>
          </a:p>
          <a:p>
            <a:r>
              <a:rPr lang="en-GB" sz="1400" b="1" dirty="0" smtClean="0">
                <a:solidFill>
                  <a:srgbClr val="970035"/>
                </a:solidFill>
              </a:rPr>
              <a:t>a rational division of labour</a:t>
            </a:r>
          </a:p>
        </p:txBody>
      </p:sp>
      <p:pic>
        <p:nvPicPr>
          <p:cNvPr id="4" name="Picture 10" descr="Billedresultat for samarbej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29612"/>
            <a:ext cx="2779070" cy="16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illedresultat for muren lemv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r="8631"/>
          <a:stretch/>
        </p:blipFill>
        <p:spPr bwMode="auto">
          <a:xfrm>
            <a:off x="971601" y="1128208"/>
            <a:ext cx="5758685" cy="33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6876256" y="329183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Le Mur </a:t>
            </a:r>
            <a:r>
              <a:rPr lang="en-GB" sz="1600" dirty="0" smtClean="0"/>
              <a:t>in </a:t>
            </a:r>
            <a:r>
              <a:rPr lang="en-GB" sz="1600" dirty="0" err="1" smtClean="0"/>
              <a:t>Lemvig</a:t>
            </a:r>
            <a:r>
              <a:rPr lang="en-GB" sz="1600" dirty="0" smtClean="0"/>
              <a:t> is a multifunctional solution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465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ledresultat for klimatilpasning vib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5760640" cy="344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853058" y="3692301"/>
            <a:ext cx="202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s</a:t>
            </a:r>
            <a:r>
              <a:rPr lang="en-GB" sz="1600" b="1" dirty="0" err="1" smtClean="0">
                <a:solidFill>
                  <a:srgbClr val="FF0000"/>
                </a:solidFill>
              </a:rPr>
              <a:t>Ø</a:t>
            </a:r>
            <a:r>
              <a:rPr lang="en-GB" sz="1600" b="1" dirty="0" err="1" smtClean="0"/>
              <a:t>næs</a:t>
            </a:r>
            <a:r>
              <a:rPr lang="en-GB" sz="1600" dirty="0" smtClean="0"/>
              <a:t> in </a:t>
            </a:r>
            <a:r>
              <a:rPr lang="en-GB" sz="1600" dirty="0" err="1" smtClean="0"/>
              <a:t>Viborg</a:t>
            </a:r>
            <a:r>
              <a:rPr lang="en-GB" sz="1600" dirty="0" smtClean="0"/>
              <a:t> is a multifunctional solution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49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6588224" y="33638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Klimavejen in Hedensted</a:t>
            </a:r>
            <a:endParaRPr lang="da-DK" dirty="0"/>
          </a:p>
        </p:txBody>
      </p:sp>
      <p:pic>
        <p:nvPicPr>
          <p:cNvPr id="1026" name="Picture 2" descr="\\RMFILE0019\home04$\RIKVAL\Downloads\Chrome\29136561_2206770282876602_78195335563585781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7534"/>
            <a:ext cx="1890533" cy="25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Skærmkl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3260"/>
            <a:ext cx="5400600" cy="39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Klimavejen – permeable asphalt with a </a:t>
            </a:r>
            <a:r>
              <a:rPr lang="da-DK" dirty="0" err="1" smtClean="0"/>
              <a:t>multi</a:t>
            </a:r>
            <a:r>
              <a:rPr lang="da-DK" dirty="0" smtClean="0"/>
              <a:t> </a:t>
            </a:r>
            <a:r>
              <a:rPr lang="da-DK" dirty="0" err="1" smtClean="0"/>
              <a:t>functional</a:t>
            </a:r>
            <a:r>
              <a:rPr lang="da-DK" dirty="0" smtClean="0"/>
              <a:t> solution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Precipitation</a:t>
            </a:r>
            <a:r>
              <a:rPr lang="da-DK" dirty="0" smtClean="0"/>
              <a:t> is </a:t>
            </a:r>
            <a:r>
              <a:rPr lang="da-DK" dirty="0" err="1" smtClean="0"/>
              <a:t>used</a:t>
            </a:r>
            <a:r>
              <a:rPr lang="da-DK" dirty="0" smtClean="0"/>
              <a:t> for </a:t>
            </a:r>
            <a:r>
              <a:rPr lang="da-DK" dirty="0" err="1" smtClean="0"/>
              <a:t>district</a:t>
            </a:r>
            <a:r>
              <a:rPr lang="da-DK" dirty="0" smtClean="0"/>
              <a:t> heating of a </a:t>
            </a:r>
            <a:r>
              <a:rPr lang="da-DK" dirty="0" err="1" smtClean="0"/>
              <a:t>kindergarten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Innovative </a:t>
            </a:r>
            <a:r>
              <a:rPr lang="da-DK" dirty="0" err="1" smtClean="0"/>
              <a:t>collaboration</a:t>
            </a:r>
            <a:r>
              <a:rPr lang="da-DK" dirty="0" smtClean="0"/>
              <a:t> </a:t>
            </a:r>
            <a:r>
              <a:rPr lang="da-DK" dirty="0" err="1" smtClean="0"/>
              <a:t>started</a:t>
            </a:r>
            <a:r>
              <a:rPr lang="da-DK" dirty="0" smtClean="0"/>
              <a:t> </a:t>
            </a:r>
            <a:r>
              <a:rPr lang="da-DK" dirty="0" err="1" smtClean="0"/>
              <a:t>among</a:t>
            </a:r>
            <a:r>
              <a:rPr lang="da-DK" dirty="0" smtClean="0"/>
              <a:t> participants, on a European </a:t>
            </a:r>
            <a:r>
              <a:rPr lang="da-DK" dirty="0" err="1" smtClean="0"/>
              <a:t>Climate</a:t>
            </a:r>
            <a:r>
              <a:rPr lang="da-DK" dirty="0" smtClean="0"/>
              <a:t> Change Adaption </a:t>
            </a:r>
            <a:r>
              <a:rPr lang="da-DK" dirty="0" err="1" smtClean="0"/>
              <a:t>Confence</a:t>
            </a:r>
            <a:r>
              <a:rPr lang="da-DK" dirty="0" smtClean="0"/>
              <a:t> in Glasgow, </a:t>
            </a:r>
            <a:r>
              <a:rPr lang="da-DK" dirty="0" err="1" smtClean="0"/>
              <a:t>where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met</a:t>
            </a:r>
            <a:r>
              <a:rPr lang="da-DK" dirty="0" smtClean="0"/>
              <a:t> by chance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13 participants, VIA </a:t>
            </a:r>
            <a:r>
              <a:rPr lang="da-DK" dirty="0" err="1" smtClean="0"/>
              <a:t>University</a:t>
            </a:r>
            <a:r>
              <a:rPr lang="da-DK" dirty="0" smtClean="0"/>
              <a:t> College, </a:t>
            </a:r>
            <a:r>
              <a:rPr lang="da-DK" dirty="0" err="1" smtClean="0"/>
              <a:t>PhD</a:t>
            </a:r>
            <a:r>
              <a:rPr lang="da-DK" dirty="0" smtClean="0"/>
              <a:t> students,</a:t>
            </a:r>
            <a:r>
              <a:rPr lang="da-DK" baseline="0" dirty="0" smtClean="0"/>
              <a:t> Hedensted </a:t>
            </a:r>
            <a:r>
              <a:rPr lang="da-DK" baseline="0" dirty="0" err="1" smtClean="0"/>
              <a:t>Municipality</a:t>
            </a:r>
            <a:r>
              <a:rPr lang="da-DK" baseline="0" dirty="0" smtClean="0"/>
              <a:t>,</a:t>
            </a:r>
            <a:r>
              <a:rPr lang="da-DK" dirty="0" smtClean="0"/>
              <a:t> and </a:t>
            </a:r>
            <a:r>
              <a:rPr lang="da-DK" baseline="0" dirty="0" smtClean="0"/>
              <a:t>Lemvig Public Utility.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 smtClean="0"/>
              <a:t>NCC (</a:t>
            </a:r>
            <a:r>
              <a:rPr lang="da-DK" baseline="0" dirty="0" err="1" smtClean="0"/>
              <a:t>construction</a:t>
            </a:r>
            <a:r>
              <a:rPr lang="da-DK" baseline="0" dirty="0" smtClean="0"/>
              <a:t>), Lemvig Public Utility and </a:t>
            </a:r>
            <a:r>
              <a:rPr lang="da-DK" baseline="0" dirty="0" err="1" smtClean="0"/>
              <a:t>Klimatorium</a:t>
            </a:r>
            <a:r>
              <a:rPr lang="da-DK" baseline="0" dirty="0" smtClean="0"/>
              <a:t> did the initial sale to NZ.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aseline="0" dirty="0" smtClean="0"/>
              <a:t>VIA </a:t>
            </a:r>
            <a:r>
              <a:rPr lang="da-DK" baseline="0" dirty="0" err="1" smtClean="0"/>
              <a:t>University</a:t>
            </a:r>
            <a:r>
              <a:rPr lang="da-DK" baseline="0" dirty="0" smtClean="0"/>
              <a:t> </a:t>
            </a:r>
            <a:r>
              <a:rPr lang="da-DK" kern="0" dirty="0" smtClean="0">
                <a:solidFill>
                  <a:sysClr val="windowText" lastClr="000000"/>
                </a:solidFill>
              </a:rPr>
              <a:t>College and Lemvig Public Utility </a:t>
            </a:r>
            <a:r>
              <a:rPr lang="da-DK" kern="0" dirty="0" err="1" smtClean="0">
                <a:solidFill>
                  <a:sysClr val="windowText" lastClr="000000"/>
                </a:solidFill>
              </a:rPr>
              <a:t>collaborated</a:t>
            </a:r>
            <a:r>
              <a:rPr lang="da-DK" kern="0" dirty="0" smtClean="0">
                <a:solidFill>
                  <a:sysClr val="windowText" lastClr="000000"/>
                </a:solidFill>
              </a:rPr>
              <a:t> with an </a:t>
            </a:r>
            <a:r>
              <a:rPr lang="da-DK" kern="0" dirty="0" err="1" smtClean="0">
                <a:solidFill>
                  <a:sysClr val="windowText" lastClr="000000"/>
                </a:solidFill>
              </a:rPr>
              <a:t>interest</a:t>
            </a:r>
            <a:r>
              <a:rPr lang="da-DK" kern="0" dirty="0" smtClean="0">
                <a:solidFill>
                  <a:sysClr val="windowText" lastClr="000000"/>
                </a:solidFill>
              </a:rPr>
              <a:t> in NZ.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kern="0" dirty="0" smtClean="0">
                <a:solidFill>
                  <a:sysClr val="windowText" lastClr="000000"/>
                </a:solidFill>
              </a:rPr>
              <a:t>Resulting in </a:t>
            </a:r>
            <a:r>
              <a:rPr lang="da-DK" kern="0" dirty="0" err="1" smtClean="0">
                <a:solidFill>
                  <a:sysClr val="windowText" lastClr="000000"/>
                </a:solidFill>
              </a:rPr>
              <a:t>prolonged</a:t>
            </a:r>
            <a:r>
              <a:rPr lang="da-DK" kern="0" dirty="0" smtClean="0">
                <a:solidFill>
                  <a:sysClr val="windowText" lastClr="000000"/>
                </a:solidFill>
              </a:rPr>
              <a:t> </a:t>
            </a:r>
            <a:r>
              <a:rPr lang="da-DK" kern="0" dirty="0" err="1" smtClean="0">
                <a:solidFill>
                  <a:sysClr val="windowText" lastClr="000000"/>
                </a:solidFill>
              </a:rPr>
              <a:t>training</a:t>
            </a:r>
            <a:r>
              <a:rPr lang="da-DK" kern="0" dirty="0" smtClean="0">
                <a:solidFill>
                  <a:sysClr val="windowText" lastClr="000000"/>
                </a:solidFill>
              </a:rPr>
              <a:t> of </a:t>
            </a:r>
            <a:r>
              <a:rPr lang="da-DK" kern="0" dirty="0" err="1" smtClean="0">
                <a:solidFill>
                  <a:sysClr val="windowText" lastClr="000000"/>
                </a:solidFill>
              </a:rPr>
              <a:t>engineers</a:t>
            </a:r>
            <a:r>
              <a:rPr lang="da-DK" kern="0" dirty="0" smtClean="0">
                <a:solidFill>
                  <a:sysClr val="windowText" lastClr="000000"/>
                </a:solidFill>
              </a:rPr>
              <a:t>, and a </a:t>
            </a:r>
            <a:r>
              <a:rPr lang="da-DK" kern="0" dirty="0" err="1" smtClean="0">
                <a:solidFill>
                  <a:sysClr val="windowText" lastClr="000000"/>
                </a:solidFill>
              </a:rPr>
              <a:t>study</a:t>
            </a:r>
            <a:r>
              <a:rPr lang="da-DK" kern="0" dirty="0" smtClean="0">
                <a:solidFill>
                  <a:sysClr val="windowText" lastClr="000000"/>
                </a:solidFill>
              </a:rPr>
              <a:t> tour to NZ.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930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hlinkClick r:id="rId3"/>
              </a:rPr>
              <a:t/>
            </a:r>
            <a:br>
              <a:rPr lang="da-DK" dirty="0" smtClean="0">
                <a:hlinkClick r:id="rId3"/>
              </a:rPr>
            </a:br>
            <a:r>
              <a:rPr lang="da-DK" dirty="0">
                <a:hlinkClick r:id="rId3"/>
              </a:rPr>
              <a:t/>
            </a:r>
            <a:br>
              <a:rPr lang="da-DK" dirty="0">
                <a:hlinkClick r:id="rId3"/>
              </a:rPr>
            </a:br>
            <a:r>
              <a:rPr lang="da-DK" dirty="0" err="1" smtClean="0">
                <a:hlinkClick r:id="rId3"/>
              </a:rPr>
              <a:t>WaterCoG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billede 4" descr="Skærmklip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374"/>
          <a:stretch>
            <a:fillRect/>
          </a:stretch>
        </p:blipFill>
        <p:spPr/>
      </p:pic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3518"/>
            <a:ext cx="5799201" cy="45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Who</a:t>
            </a:r>
            <a:r>
              <a:rPr lang="da-DK" dirty="0" smtClean="0"/>
              <a:t> am I?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11609"/>
            <a:ext cx="2376266" cy="3168353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451250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illedresultat for hve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1" r="462"/>
          <a:stretch/>
        </p:blipFill>
        <p:spPr bwMode="auto">
          <a:xfrm>
            <a:off x="508034" y="1768489"/>
            <a:ext cx="3240360" cy="18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11560" y="3219822"/>
            <a:ext cx="206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Now wheat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Billedresultat for ris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35" y="1761455"/>
            <a:ext cx="3282357" cy="18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214857" y="1981148"/>
            <a:ext cx="19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Rice in future?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7231081" y="266193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Adaption of sustainable agriculture</a:t>
            </a:r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Many changes are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lledresultat for ambulance mid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1006"/>
            <a:ext cx="2736304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Billedresultat for vandet fra land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04" y="2468341"/>
            <a:ext cx="387608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illedresultat for brandbil silkeb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522">
            <a:off x="792303" y="2862099"/>
            <a:ext cx="3013348" cy="15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491880" y="132394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need to be prepared for flooding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729FBF-B82A-4B50-8844-DAE09EFC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E7685860-EC2F-4615-8E62-8B426BE4CF6E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7DDD5D7B-4B9E-4108-82B2-2FB6DCEDF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73" y="555526"/>
            <a:ext cx="1675694" cy="1256770"/>
          </a:xfrm>
          <a:prstGeom prst="ellipse">
            <a:avLst/>
          </a:prstGeom>
          <a:ln w="3175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0926F0F0-72C0-4CF4-8CD2-3097CD5E8DA4}"/>
              </a:ext>
            </a:extLst>
          </p:cNvPr>
          <p:cNvSpPr txBox="1"/>
          <p:nvPr/>
        </p:nvSpPr>
        <p:spPr>
          <a:xfrm>
            <a:off x="7308304" y="4443958"/>
            <a:ext cx="159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C4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5CDEC968-C00D-4613-9D5B-5A63AAF85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8"/>
            <a:ext cx="6804248" cy="5143500"/>
          </a:xfrm>
          <a:prstGeom prst="rect">
            <a:avLst/>
          </a:prstGeom>
        </p:spPr>
      </p:pic>
      <p:pic>
        <p:nvPicPr>
          <p:cNvPr id="2050" name="Picture 2" descr="Billedresultat for wintec wa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63" y="1959526"/>
            <a:ext cx="1688125" cy="12692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ledresultat for grundfos pump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r="33268"/>
          <a:stretch/>
        </p:blipFill>
        <p:spPr bwMode="auto">
          <a:xfrm>
            <a:off x="7170973" y="3341120"/>
            <a:ext cx="1662915" cy="12567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467544" y="35142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FF"/>
                </a:solidFill>
              </a:rPr>
              <a:t>Business </a:t>
            </a:r>
            <a:r>
              <a:rPr lang="da-DK" b="1" dirty="0" err="1">
                <a:solidFill>
                  <a:srgbClr val="FF00FF"/>
                </a:solidFill>
              </a:rPr>
              <a:t>O</a:t>
            </a:r>
            <a:r>
              <a:rPr lang="da-DK" b="1" dirty="0" err="1" smtClean="0">
                <a:solidFill>
                  <a:srgbClr val="FF00FF"/>
                </a:solidFill>
              </a:rPr>
              <a:t>pportunities</a:t>
            </a:r>
            <a:endParaRPr lang="da-DK" b="1" dirty="0">
              <a:solidFill>
                <a:srgbClr val="FF00FF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7401176" y="922301"/>
            <a:ext cx="121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rgbClr val="FF00FF"/>
                </a:solidFill>
              </a:rPr>
              <a:t>Permeable </a:t>
            </a:r>
          </a:p>
          <a:p>
            <a:r>
              <a:rPr lang="da-DK" sz="1400" b="1" dirty="0" err="1" smtClean="0">
                <a:solidFill>
                  <a:srgbClr val="FF00FF"/>
                </a:solidFill>
              </a:rPr>
              <a:t>pavements</a:t>
            </a:r>
            <a:endParaRPr lang="da-DK" sz="1400" b="1" dirty="0">
              <a:solidFill>
                <a:srgbClr val="FF00FF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7676014" y="2045012"/>
            <a:ext cx="117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rgbClr val="FF00FF"/>
                </a:solidFill>
              </a:rPr>
              <a:t>A</a:t>
            </a:r>
            <a:r>
              <a:rPr lang="da-DK" sz="1400" b="1" dirty="0" smtClean="0">
                <a:solidFill>
                  <a:srgbClr val="FF00FF"/>
                </a:solidFill>
              </a:rPr>
              <a:t>daptive </a:t>
            </a:r>
          </a:p>
          <a:p>
            <a:r>
              <a:rPr lang="da-DK" sz="1400" b="1" dirty="0" err="1" smtClean="0">
                <a:solidFill>
                  <a:srgbClr val="FF00FF"/>
                </a:solidFill>
              </a:rPr>
              <a:t>sluices</a:t>
            </a:r>
            <a:endParaRPr lang="da-DK" sz="1400" b="1" dirty="0">
              <a:solidFill>
                <a:srgbClr val="FF00FF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7599811" y="3976608"/>
            <a:ext cx="158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 smtClean="0">
                <a:solidFill>
                  <a:srgbClr val="FF00FF"/>
                </a:solidFill>
              </a:rPr>
              <a:t>Efficient</a:t>
            </a:r>
            <a:r>
              <a:rPr lang="da-DK" sz="1400" b="1" dirty="0" smtClean="0">
                <a:solidFill>
                  <a:srgbClr val="FF00FF"/>
                </a:solidFill>
              </a:rPr>
              <a:t> </a:t>
            </a:r>
          </a:p>
          <a:p>
            <a:r>
              <a:rPr lang="da-DK" sz="1400" b="1" dirty="0" smtClean="0">
                <a:solidFill>
                  <a:srgbClr val="FF00FF"/>
                </a:solidFill>
              </a:rPr>
              <a:t>pumps</a:t>
            </a:r>
            <a:endParaRPr lang="da-DK" sz="1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A6077D-7FFC-4CA7-9B90-1EC4038B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Remote </a:t>
            </a:r>
            <a:r>
              <a:rPr lang="da-DK" dirty="0" err="1"/>
              <a:t>S</a:t>
            </a:r>
            <a:r>
              <a:rPr lang="da-DK" dirty="0" err="1" smtClean="0"/>
              <a:t>ensing</a:t>
            </a:r>
            <a:r>
              <a:rPr lang="da-DK" dirty="0" smtClean="0"/>
              <a:t> as a </a:t>
            </a:r>
            <a:r>
              <a:rPr lang="da-DK" dirty="0"/>
              <a:t>T</a:t>
            </a:r>
            <a:r>
              <a:rPr lang="da-DK" dirty="0" smtClean="0"/>
              <a:t>ool </a:t>
            </a:r>
            <a:r>
              <a:rPr lang="da-DK" dirty="0"/>
              <a:t>– </a:t>
            </a:r>
            <a:r>
              <a:rPr lang="da-DK" dirty="0" err="1"/>
              <a:t>using</a:t>
            </a:r>
            <a:r>
              <a:rPr lang="da-DK" dirty="0"/>
              <a:t> the </a:t>
            </a:r>
            <a:r>
              <a:rPr lang="da-DK" dirty="0" err="1"/>
              <a:t>Copernicus</a:t>
            </a:r>
            <a:r>
              <a:rPr lang="da-DK" dirty="0"/>
              <a:t> programme data</a:t>
            </a:r>
          </a:p>
        </p:txBody>
      </p:sp>
      <p:pic>
        <p:nvPicPr>
          <p:cNvPr id="4" name="Billede 3" descr="Skærmklip">
            <a:extLst>
              <a:ext uri="{FF2B5EF4-FFF2-40B4-BE49-F238E27FC236}">
                <a16:creationId xmlns:a16="http://schemas.microsoft.com/office/drawing/2014/main" xmlns="" id="{F800B81B-4098-4B1C-8BDE-1962A3EBF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/>
          <a:stretch/>
        </p:blipFill>
        <p:spPr>
          <a:xfrm>
            <a:off x="4240277" y="1146053"/>
            <a:ext cx="3173007" cy="3731549"/>
          </a:xfrm>
          <a:prstGeom prst="rect">
            <a:avLst/>
          </a:prstGeom>
        </p:spPr>
      </p:pic>
      <p:pic>
        <p:nvPicPr>
          <p:cNvPr id="5" name="Billede 4" descr="Skærmklip">
            <a:extLst>
              <a:ext uri="{FF2B5EF4-FFF2-40B4-BE49-F238E27FC236}">
                <a16:creationId xmlns:a16="http://schemas.microsoft.com/office/drawing/2014/main" xmlns="" id="{488DF355-AA1F-4761-A816-F878B945A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9"/>
          <a:stretch/>
        </p:blipFill>
        <p:spPr>
          <a:xfrm>
            <a:off x="6854874" y="2694475"/>
            <a:ext cx="2086960" cy="2198709"/>
          </a:xfrm>
          <a:prstGeom prst="rect">
            <a:avLst/>
          </a:prstGeom>
        </p:spPr>
      </p:pic>
      <p:sp>
        <p:nvSpPr>
          <p:cNvPr id="6" name="Tekstfelt 3">
            <a:extLst>
              <a:ext uri="{FF2B5EF4-FFF2-40B4-BE49-F238E27FC236}">
                <a16:creationId xmlns:a16="http://schemas.microsoft.com/office/drawing/2014/main" xmlns="" id="{F9D3FD62-6624-4D6D-AA90-DE0EED2A4C6B}"/>
              </a:ext>
            </a:extLst>
          </p:cNvPr>
          <p:cNvSpPr txBox="1"/>
          <p:nvPr/>
        </p:nvSpPr>
        <p:spPr>
          <a:xfrm rot="10800000" flipV="1">
            <a:off x="7432841" y="1320404"/>
            <a:ext cx="275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Sentinel-1</a:t>
            </a:r>
          </a:p>
          <a:p>
            <a:r>
              <a:rPr lang="da-DK" dirty="0"/>
              <a:t> (2014 – 2016)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xmlns="" id="{9424E8C6-358C-48A7-9E85-4D6C1FCB635D}"/>
              </a:ext>
            </a:extLst>
          </p:cNvPr>
          <p:cNvSpPr txBox="1"/>
          <p:nvPr/>
        </p:nvSpPr>
        <p:spPr>
          <a:xfrm>
            <a:off x="560102" y="947367"/>
            <a:ext cx="3789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/>
              <a:t>Copernicus</a:t>
            </a:r>
            <a:r>
              <a:rPr lang="da-DK" sz="1400" dirty="0"/>
              <a:t> </a:t>
            </a:r>
            <a:r>
              <a:rPr lang="da-DK" sz="1400" dirty="0" smtClean="0"/>
              <a:t>programme,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Sentinel-1: High </a:t>
            </a:r>
            <a:r>
              <a:rPr lang="da-DK" sz="1400" dirty="0" err="1"/>
              <a:t>spatio</a:t>
            </a:r>
            <a:r>
              <a:rPr lang="da-DK" sz="1400" dirty="0"/>
              <a:t>-temporal resolution and </a:t>
            </a:r>
            <a:r>
              <a:rPr lang="da-DK" sz="1400" dirty="0" err="1"/>
              <a:t>spatial</a:t>
            </a:r>
            <a:r>
              <a:rPr lang="da-DK" sz="1400" dirty="0"/>
              <a:t> </a:t>
            </a:r>
            <a:r>
              <a:rPr lang="da-DK" sz="1400" dirty="0" err="1"/>
              <a:t>coverage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Data </a:t>
            </a:r>
            <a:r>
              <a:rPr lang="da-DK" sz="1400" dirty="0" err="1"/>
              <a:t>acquisition</a:t>
            </a:r>
            <a:r>
              <a:rPr lang="da-DK" sz="1400" dirty="0"/>
              <a:t> </a:t>
            </a:r>
            <a:r>
              <a:rPr lang="da-DK" sz="1400" dirty="0" err="1"/>
              <a:t>ensured</a:t>
            </a:r>
            <a:r>
              <a:rPr lang="da-DK" sz="1400" dirty="0"/>
              <a:t> </a:t>
            </a:r>
            <a:r>
              <a:rPr lang="da-DK" sz="1400" dirty="0" err="1"/>
              <a:t>until</a:t>
            </a:r>
            <a:r>
              <a:rPr lang="da-DK" sz="1400" dirty="0"/>
              <a:t>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Free</a:t>
            </a:r>
            <a:r>
              <a:rPr lang="da-DK" sz="1400" dirty="0"/>
              <a:t> and open data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r>
              <a:rPr lang="da-DK" sz="1400" dirty="0"/>
              <a:t>Great potential for </a:t>
            </a:r>
            <a:r>
              <a:rPr lang="da-DK" sz="1400" dirty="0" err="1"/>
              <a:t>nationwide</a:t>
            </a:r>
            <a:r>
              <a:rPr lang="da-DK" sz="1400" dirty="0"/>
              <a:t> deformation </a:t>
            </a:r>
            <a:r>
              <a:rPr lang="da-DK" sz="1400" dirty="0" err="1"/>
              <a:t>monitoring</a:t>
            </a:r>
            <a:r>
              <a:rPr lang="da-DK" sz="1400" dirty="0"/>
              <a:t>! </a:t>
            </a:r>
            <a:endParaRPr lang="da-DK" dirty="0"/>
          </a:p>
        </p:txBody>
      </p:sp>
      <p:pic>
        <p:nvPicPr>
          <p:cNvPr id="9" name="Billede 8" descr="Skærmklip">
            <a:extLst>
              <a:ext uri="{FF2B5EF4-FFF2-40B4-BE49-F238E27FC236}">
                <a16:creationId xmlns:a16="http://schemas.microsoft.com/office/drawing/2014/main" xmlns="" id="{CD19C2C7-CF5D-4C5A-99D5-D274F4207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0" y="2974259"/>
            <a:ext cx="1596019" cy="1430159"/>
          </a:xfrm>
          <a:prstGeom prst="rect">
            <a:avLst/>
          </a:prstGeom>
        </p:spPr>
      </p:pic>
      <p:pic>
        <p:nvPicPr>
          <p:cNvPr id="10" name="Billede 9" descr="Skærmklip">
            <a:extLst>
              <a:ext uri="{FF2B5EF4-FFF2-40B4-BE49-F238E27FC236}">
                <a16:creationId xmlns:a16="http://schemas.microsoft.com/office/drawing/2014/main" xmlns="" id="{B9AB41FF-F570-4E4F-82A8-8323C595A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61" y="2974259"/>
            <a:ext cx="1336336" cy="1414577"/>
          </a:xfrm>
          <a:prstGeom prst="rect">
            <a:avLst/>
          </a:prstGeom>
        </p:spPr>
      </p:pic>
      <p:sp>
        <p:nvSpPr>
          <p:cNvPr id="11" name="Tekstfelt 20">
            <a:extLst>
              <a:ext uri="{FF2B5EF4-FFF2-40B4-BE49-F238E27FC236}">
                <a16:creationId xmlns:a16="http://schemas.microsoft.com/office/drawing/2014/main" xmlns="" id="{86184A9F-839D-4CE0-A604-B61D5460CDDB}"/>
              </a:ext>
            </a:extLst>
          </p:cNvPr>
          <p:cNvSpPr txBox="1"/>
          <p:nvPr/>
        </p:nvSpPr>
        <p:spPr>
          <a:xfrm>
            <a:off x="175650" y="4559728"/>
            <a:ext cx="433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Source: </a:t>
            </a:r>
            <a:endParaRPr lang="da-DK" sz="800" dirty="0" smtClean="0"/>
          </a:p>
          <a:p>
            <a:r>
              <a:rPr lang="da-DK" sz="800" dirty="0" smtClean="0"/>
              <a:t>Agency </a:t>
            </a:r>
            <a:r>
              <a:rPr lang="da-DK" sz="800" dirty="0"/>
              <a:t>for </a:t>
            </a:r>
            <a:r>
              <a:rPr lang="en-US" sz="800" dirty="0"/>
              <a:t>Data Supply and Efficiency, Danish Ministry of Energy, Utilities and Climate</a:t>
            </a:r>
            <a:endParaRPr lang="da-DK" sz="800" dirty="0"/>
          </a:p>
        </p:txBody>
      </p:sp>
      <p:sp>
        <p:nvSpPr>
          <p:cNvPr id="12" name="Tekstboks 14">
            <a:extLst>
              <a:ext uri="{FF2B5EF4-FFF2-40B4-BE49-F238E27FC236}">
                <a16:creationId xmlns:a16="http://schemas.microsoft.com/office/drawing/2014/main" xmlns="" id="{13EB1C52-D998-4BF6-9418-268863043DC0}"/>
              </a:ext>
            </a:extLst>
          </p:cNvPr>
          <p:cNvSpPr txBox="1"/>
          <p:nvPr/>
        </p:nvSpPr>
        <p:spPr>
          <a:xfrm>
            <a:off x="697322" y="4353944"/>
            <a:ext cx="1454882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a-DK" sz="600" dirty="0" err="1"/>
              <a:t>Ref</a:t>
            </a:r>
            <a:r>
              <a:rPr lang="da-DK" sz="600" dirty="0"/>
              <a:t>: </a:t>
            </a:r>
            <a:r>
              <a:rPr lang="da-DK" sz="600" dirty="0" err="1"/>
              <a:t>PPO.Labs</a:t>
            </a:r>
            <a:r>
              <a:rPr lang="da-DK" sz="600" dirty="0"/>
              <a:t>, NORUT, NGU (2017)</a:t>
            </a:r>
          </a:p>
        </p:txBody>
      </p:sp>
    </p:spTree>
    <p:extLst>
      <p:ext uri="{BB962C8B-B14F-4D97-AF65-F5344CB8AC3E}">
        <p14:creationId xmlns:p14="http://schemas.microsoft.com/office/powerpoint/2010/main" val="42869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Game </a:t>
            </a:r>
            <a:r>
              <a:rPr lang="da-DK" dirty="0" err="1" smtClean="0"/>
              <a:t>changers</a:t>
            </a:r>
            <a:r>
              <a:rPr lang="da-DK" dirty="0" smtClean="0"/>
              <a:t> – new </a:t>
            </a:r>
            <a:r>
              <a:rPr lang="da-DK" dirty="0" err="1" smtClean="0"/>
              <a:t>paradigms</a:t>
            </a:r>
            <a:r>
              <a:rPr lang="da-DK" dirty="0" smtClean="0"/>
              <a:t> in innovation and business </a:t>
            </a:r>
            <a:r>
              <a:rPr lang="da-DK" dirty="0" err="1" smtClean="0"/>
              <a:t>development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mtClean="0"/>
              <a:t>Eco</a:t>
            </a:r>
            <a:r>
              <a:rPr lang="da-DK" dirty="0" smtClean="0"/>
              <a:t> System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Nature </a:t>
            </a:r>
            <a:r>
              <a:rPr lang="da-DK" dirty="0" err="1" smtClean="0"/>
              <a:t>based</a:t>
            </a:r>
            <a:r>
              <a:rPr lang="da-DK" dirty="0" smtClean="0"/>
              <a:t>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Biodiversity</a:t>
            </a:r>
            <a:endParaRPr lang="da-DK" dirty="0" smtClean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651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4644008" y="2031690"/>
            <a:ext cx="4032448" cy="2160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 err="1" smtClean="0"/>
              <a:t>udstillingsvinduer</a:t>
            </a:r>
            <a:endParaRPr lang="en-GB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467544" y="1437624"/>
            <a:ext cx="4040188" cy="479822"/>
          </a:xfrm>
        </p:spPr>
        <p:txBody>
          <a:bodyPr/>
          <a:lstStyle/>
          <a:p>
            <a:r>
              <a:rPr lang="en-GB" dirty="0" err="1" smtClean="0"/>
              <a:t>AquaGlobe</a:t>
            </a:r>
            <a:endParaRPr lang="en-GB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3"/>
          </p:nvPr>
        </p:nvSpPr>
        <p:spPr>
          <a:xfrm>
            <a:off x="4639345" y="1437624"/>
            <a:ext cx="4041775" cy="479822"/>
          </a:xfrm>
        </p:spPr>
        <p:txBody>
          <a:bodyPr/>
          <a:lstStyle/>
          <a:p>
            <a:r>
              <a:rPr lang="en-GB" dirty="0" err="1" smtClean="0"/>
              <a:t>Klimatorium</a:t>
            </a:r>
            <a:endParaRPr lang="en-GB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8037"/>
            <a:ext cx="4040188" cy="216970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608"/>
            <a:ext cx="3888432" cy="11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4" y="1203598"/>
            <a:ext cx="404177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dsholder til tekst 4"/>
          <p:cNvSpPr>
            <a:spLocks noGrp="1"/>
          </p:cNvSpPr>
          <p:nvPr>
            <p:ph type="body"/>
          </p:nvPr>
        </p:nvSpPr>
        <p:spPr>
          <a:xfrm>
            <a:off x="330264" y="4227934"/>
            <a:ext cx="4142736" cy="504056"/>
          </a:xfrm>
        </p:spPr>
        <p:txBody>
          <a:bodyPr/>
          <a:lstStyle/>
          <a:p>
            <a:r>
              <a:rPr lang="da-DK" b="1" dirty="0" err="1" smtClean="0">
                <a:solidFill>
                  <a:srgbClr val="FF00FF"/>
                </a:solidFill>
              </a:rPr>
              <a:t>AquaGlobe</a:t>
            </a:r>
            <a:endParaRPr lang="da-DK" b="1" dirty="0">
              <a:solidFill>
                <a:srgbClr val="FF00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b="1" dirty="0" err="1" smtClean="0"/>
              <a:t>Dissemination</a:t>
            </a:r>
            <a:endParaRPr lang="da-DK" sz="2400" b="1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/>
          </p:nvPr>
        </p:nvSpPr>
        <p:spPr>
          <a:xfrm>
            <a:off x="4674240" y="1203598"/>
            <a:ext cx="4015800" cy="33907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Climate history / cultural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to raise awareness among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Platforms like museums, and 2 beacons, </a:t>
            </a:r>
            <a:r>
              <a:rPr lang="en-US" dirty="0" err="1" smtClean="0"/>
              <a:t>Klimatorium</a:t>
            </a:r>
            <a:r>
              <a:rPr lang="en-US" dirty="0" smtClean="0"/>
              <a:t> and </a:t>
            </a:r>
            <a:r>
              <a:rPr lang="en-US" dirty="0" err="1" smtClean="0"/>
              <a:t>AquaGlobe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36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l: opadgående 4">
            <a:extLst>
              <a:ext uri="{FF2B5EF4-FFF2-40B4-BE49-F238E27FC236}">
                <a16:creationId xmlns:a16="http://schemas.microsoft.com/office/drawing/2014/main" xmlns="" id="{3E095F1A-EB3A-429B-93AC-045DD8FB0B67}"/>
              </a:ext>
            </a:extLst>
          </p:cNvPr>
          <p:cNvSpPr/>
          <p:nvPr/>
        </p:nvSpPr>
        <p:spPr>
          <a:xfrm>
            <a:off x="2123728" y="2177666"/>
            <a:ext cx="288032" cy="255456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Pil: opadgående 19">
            <a:extLst>
              <a:ext uri="{FF2B5EF4-FFF2-40B4-BE49-F238E27FC236}">
                <a16:creationId xmlns:a16="http://schemas.microsoft.com/office/drawing/2014/main" xmlns="" id="{358D462F-0FDA-4F9F-8DE6-9A3AE1B570E7}"/>
              </a:ext>
            </a:extLst>
          </p:cNvPr>
          <p:cNvSpPr/>
          <p:nvPr/>
        </p:nvSpPr>
        <p:spPr>
          <a:xfrm>
            <a:off x="6588224" y="2171256"/>
            <a:ext cx="288032" cy="255456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7D4FED-3070-4F06-9425-5FBE7AF3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942"/>
            <a:ext cx="8229240" cy="856800"/>
          </a:xfrm>
        </p:spPr>
        <p:txBody>
          <a:bodyPr/>
          <a:lstStyle/>
          <a:p>
            <a:r>
              <a:rPr lang="da-DK" dirty="0"/>
              <a:t>C2C CC – </a:t>
            </a:r>
            <a:r>
              <a:rPr lang="da-DK" dirty="0" smtClean="0"/>
              <a:t>a </a:t>
            </a:r>
            <a:r>
              <a:rPr lang="da-DK" dirty="0" err="1" smtClean="0"/>
              <a:t>Pathway</a:t>
            </a:r>
            <a:r>
              <a:rPr lang="da-DK" dirty="0" smtClean="0"/>
              <a:t> </a:t>
            </a:r>
            <a:r>
              <a:rPr lang="da-DK" dirty="0"/>
              <a:t>to </a:t>
            </a:r>
            <a:r>
              <a:rPr lang="da-DK" dirty="0" smtClean="0"/>
              <a:t>a </a:t>
            </a: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/>
              <a:t>R</a:t>
            </a:r>
            <a:r>
              <a:rPr lang="da-DK" dirty="0" err="1" smtClean="0"/>
              <a:t>esilient</a:t>
            </a:r>
            <a:r>
              <a:rPr lang="da-DK" dirty="0" smtClean="0"/>
              <a:t> </a:t>
            </a:r>
            <a:r>
              <a:rPr lang="da-DK" dirty="0"/>
              <a:t>R</a:t>
            </a:r>
            <a:r>
              <a:rPr lang="da-DK" dirty="0" smtClean="0"/>
              <a:t>egion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96F453C9-F9FE-44A8-AE1C-95786224263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6BAE5FAA-CD32-447C-AFF8-D649889F04FB}"/>
              </a:ext>
            </a:extLst>
          </p:cNvPr>
          <p:cNvGrpSpPr/>
          <p:nvPr/>
        </p:nvGrpSpPr>
        <p:grpSpPr>
          <a:xfrm>
            <a:off x="395536" y="4174399"/>
            <a:ext cx="8531543" cy="845623"/>
            <a:chOff x="0" y="3757849"/>
            <a:chExt cx="6089234" cy="372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xmlns="" id="{C025CFE7-97E0-459A-864F-016A0898188C}"/>
                </a:ext>
              </a:extLst>
            </p:cNvPr>
            <p:cNvSpPr/>
            <p:nvPr/>
          </p:nvSpPr>
          <p:spPr>
            <a:xfrm>
              <a:off x="0" y="3757849"/>
              <a:ext cx="6089234" cy="306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xmlns="" id="{78C2AB03-EE79-44CB-9E40-FE46B150B25D}"/>
                </a:ext>
              </a:extLst>
            </p:cNvPr>
            <p:cNvSpPr txBox="1"/>
            <p:nvPr/>
          </p:nvSpPr>
          <p:spPr>
            <a:xfrm>
              <a:off x="0" y="3757849"/>
              <a:ext cx="6089234" cy="37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kern="1200" dirty="0"/>
                <a:t>Science-</a:t>
              </a:r>
              <a:r>
                <a:rPr lang="da-DK" sz="1600" kern="1200" dirty="0" err="1"/>
                <a:t>based</a:t>
              </a:r>
              <a:r>
                <a:rPr lang="da-DK" sz="1600" kern="1200" dirty="0"/>
                <a:t> </a:t>
              </a:r>
              <a:r>
                <a:rPr lang="da-DK" sz="1600" kern="1200" dirty="0" err="1"/>
                <a:t>climate</a:t>
              </a:r>
              <a:r>
                <a:rPr lang="da-DK" sz="1600" kern="1200" dirty="0"/>
                <a:t> </a:t>
              </a:r>
              <a:r>
                <a:rPr lang="da-DK" sz="1600" kern="1200" dirty="0" err="1"/>
                <a:t>change</a:t>
              </a:r>
              <a:r>
                <a:rPr lang="da-DK" sz="1600" kern="1200" dirty="0"/>
                <a:t> adaptation </a:t>
              </a:r>
              <a:r>
                <a:rPr lang="da-DK" sz="1600" kern="1200" dirty="0" err="1"/>
                <a:t>knowledge</a:t>
              </a:r>
              <a:endParaRPr lang="da-DK" sz="1600" kern="1200" dirty="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dirty="0" smtClean="0"/>
                <a:t>(</a:t>
              </a:r>
              <a:r>
                <a:rPr lang="da-DK" sz="1600" dirty="0" err="1" smtClean="0"/>
                <a:t>methods</a:t>
              </a:r>
              <a:r>
                <a:rPr lang="da-DK" sz="1600" dirty="0"/>
                <a:t>, data and innovation)</a:t>
              </a:r>
              <a:endParaRPr lang="da-DK" sz="1600" kern="1200" dirty="0"/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xmlns="" id="{FE40E52E-AEBA-4902-BA99-FAB7FB4158C9}"/>
              </a:ext>
            </a:extLst>
          </p:cNvPr>
          <p:cNvGrpSpPr/>
          <p:nvPr/>
        </p:nvGrpSpPr>
        <p:grpSpPr>
          <a:xfrm>
            <a:off x="395536" y="3289204"/>
            <a:ext cx="8466452" cy="650698"/>
            <a:chOff x="0" y="3757849"/>
            <a:chExt cx="6089234" cy="306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xmlns="" id="{181772E1-6CF7-428F-9626-ED9F20CA80F0}"/>
                </a:ext>
              </a:extLst>
            </p:cNvPr>
            <p:cNvSpPr/>
            <p:nvPr/>
          </p:nvSpPr>
          <p:spPr>
            <a:xfrm>
              <a:off x="0" y="3757849"/>
              <a:ext cx="6089234" cy="306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xmlns="" id="{C43D3F5E-881B-492E-9F84-E8E2B21886A5}"/>
                </a:ext>
              </a:extLst>
            </p:cNvPr>
            <p:cNvSpPr txBox="1"/>
            <p:nvPr/>
          </p:nvSpPr>
          <p:spPr>
            <a:xfrm>
              <a:off x="0" y="3757849"/>
              <a:ext cx="6089234" cy="280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kern="1200" dirty="0" err="1"/>
                <a:t>Capacity</a:t>
              </a:r>
              <a:r>
                <a:rPr lang="da-DK" sz="1600" kern="1200" dirty="0"/>
                <a:t> </a:t>
              </a:r>
              <a:r>
                <a:rPr lang="da-DK" sz="1600" kern="1200" dirty="0" err="1"/>
                <a:t>development</a:t>
              </a:r>
              <a:r>
                <a:rPr lang="da-DK" sz="1600" kern="1200" dirty="0"/>
                <a:t> for the </a:t>
              </a:r>
              <a:r>
                <a:rPr lang="da-DK" sz="1600" kern="1200" dirty="0" err="1"/>
                <a:t>use</a:t>
              </a:r>
              <a:r>
                <a:rPr lang="da-DK" sz="1600" kern="1200" dirty="0"/>
                <a:t> of </a:t>
              </a:r>
              <a:r>
                <a:rPr lang="da-DK" sz="1600" kern="1200" dirty="0" err="1"/>
                <a:t>climate</a:t>
              </a:r>
              <a:r>
                <a:rPr lang="da-DK" sz="1600" kern="1200" dirty="0"/>
                <a:t> </a:t>
              </a:r>
              <a:r>
                <a:rPr lang="da-DK" sz="1600" kern="1200" dirty="0" smtClean="0"/>
                <a:t>adaption, </a:t>
              </a:r>
              <a:r>
                <a:rPr lang="da-DK" sz="1600" kern="1200" dirty="0" err="1"/>
                <a:t>targeted</a:t>
              </a:r>
              <a:r>
                <a:rPr lang="da-DK" sz="1600" kern="1200" dirty="0"/>
                <a:t> decision </a:t>
              </a:r>
              <a:r>
                <a:rPr lang="da-DK" sz="1600" kern="1200" dirty="0" err="1"/>
                <a:t>makers</a:t>
              </a:r>
              <a:endParaRPr lang="da-DK" sz="1600" kern="1200" dirty="0"/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55DC769E-F1DE-4E2B-807C-2973426AA2DF}"/>
              </a:ext>
            </a:extLst>
          </p:cNvPr>
          <p:cNvGrpSpPr/>
          <p:nvPr/>
        </p:nvGrpSpPr>
        <p:grpSpPr>
          <a:xfrm>
            <a:off x="395536" y="2422075"/>
            <a:ext cx="8466452" cy="653731"/>
            <a:chOff x="0" y="3757849"/>
            <a:chExt cx="6089234" cy="3061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xmlns="" id="{F579BD5A-9FB0-4B31-98D5-BCF3C90D2EA2}"/>
                </a:ext>
              </a:extLst>
            </p:cNvPr>
            <p:cNvSpPr/>
            <p:nvPr/>
          </p:nvSpPr>
          <p:spPr>
            <a:xfrm>
              <a:off x="0" y="3757849"/>
              <a:ext cx="6089234" cy="306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xmlns="" id="{28C12C87-C0AB-4D91-9914-9BE76CC160C9}"/>
                </a:ext>
              </a:extLst>
            </p:cNvPr>
            <p:cNvSpPr txBox="1"/>
            <p:nvPr/>
          </p:nvSpPr>
          <p:spPr>
            <a:xfrm>
              <a:off x="0" y="3757852"/>
              <a:ext cx="6089234" cy="306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600" kern="1200" dirty="0"/>
                <a:t>Technical and </a:t>
              </a:r>
              <a:r>
                <a:rPr lang="da-DK" sz="1600" kern="1200" dirty="0" err="1"/>
                <a:t>stewardship</a:t>
              </a:r>
              <a:r>
                <a:rPr lang="da-DK" sz="1600" kern="1200" dirty="0"/>
                <a:t> guidance and support </a:t>
              </a:r>
              <a:r>
                <a:rPr lang="da-DK" sz="1600" kern="1200" dirty="0" err="1"/>
                <a:t>across</a:t>
              </a:r>
              <a:r>
                <a:rPr lang="da-DK" sz="1600" kern="1200" dirty="0"/>
                <a:t> and from </a:t>
              </a:r>
              <a:r>
                <a:rPr lang="da-DK" sz="1600" kern="1200" dirty="0" err="1"/>
                <a:t>outside</a:t>
              </a:r>
              <a:r>
                <a:rPr lang="da-DK" sz="1600" kern="1200" dirty="0"/>
                <a:t> the </a:t>
              </a:r>
              <a:r>
                <a:rPr lang="da-DK" sz="1600" kern="1200" dirty="0" err="1"/>
                <a:t>consortium</a:t>
              </a:r>
              <a:r>
                <a:rPr lang="da-DK" sz="1600" kern="1200" dirty="0"/>
                <a:t> to </a:t>
              </a:r>
              <a:r>
                <a:rPr lang="da-DK" sz="1600" kern="1200" dirty="0" err="1"/>
                <a:t>implement</a:t>
              </a:r>
              <a:r>
                <a:rPr lang="da-DK" sz="1600" kern="1200" dirty="0"/>
                <a:t> </a:t>
              </a:r>
              <a:r>
                <a:rPr lang="da-DK" sz="1600" kern="1200" dirty="0" err="1"/>
                <a:t>local</a:t>
              </a:r>
              <a:r>
                <a:rPr lang="da-DK" sz="1600" kern="1200" dirty="0"/>
                <a:t> and </a:t>
              </a:r>
              <a:r>
                <a:rPr lang="da-DK" sz="1600" dirty="0" err="1"/>
                <a:t>catchment</a:t>
              </a:r>
              <a:r>
                <a:rPr lang="da-DK" sz="1600" dirty="0"/>
                <a:t> </a:t>
              </a:r>
              <a:r>
                <a:rPr lang="da-DK" sz="1600" dirty="0" err="1"/>
                <a:t>based</a:t>
              </a:r>
              <a:r>
                <a:rPr lang="da-DK" sz="1600" dirty="0"/>
                <a:t> </a:t>
              </a:r>
              <a:r>
                <a:rPr lang="da-DK" sz="1600" kern="1200" dirty="0"/>
                <a:t>CCA solutions</a:t>
              </a:r>
            </a:p>
          </p:txBody>
        </p: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xmlns="" id="{87ECE7BA-56C1-4FA1-84E3-A628C4EDE6B7}"/>
              </a:ext>
            </a:extLst>
          </p:cNvPr>
          <p:cNvSpPr/>
          <p:nvPr/>
        </p:nvSpPr>
        <p:spPr>
          <a:xfrm>
            <a:off x="457200" y="1635480"/>
            <a:ext cx="8466452" cy="495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a-DK" sz="1600" dirty="0"/>
              <a:t>Smart </a:t>
            </a:r>
            <a:r>
              <a:rPr lang="da-DK" sz="1600" dirty="0" err="1" smtClean="0"/>
              <a:t>knowledge</a:t>
            </a:r>
            <a:r>
              <a:rPr lang="da-DK" sz="1600" dirty="0" smtClean="0"/>
              <a:t> </a:t>
            </a:r>
            <a:r>
              <a:rPr lang="da-DK" sz="1600" dirty="0" err="1" smtClean="0"/>
              <a:t>based</a:t>
            </a:r>
            <a:r>
              <a:rPr lang="da-DK" sz="1600" dirty="0" smtClean="0"/>
              <a:t> </a:t>
            </a:r>
            <a:r>
              <a:rPr lang="da-DK" sz="1600" dirty="0" err="1"/>
              <a:t>Climate</a:t>
            </a:r>
            <a:r>
              <a:rPr lang="da-DK" sz="1600" dirty="0"/>
              <a:t> C</a:t>
            </a:r>
            <a:r>
              <a:rPr lang="da-DK" sz="1600" dirty="0" smtClean="0"/>
              <a:t>hange </a:t>
            </a:r>
            <a:r>
              <a:rPr lang="da-DK" sz="1600" dirty="0"/>
              <a:t>A</a:t>
            </a:r>
            <a:r>
              <a:rPr lang="da-DK" sz="1600" dirty="0" smtClean="0"/>
              <a:t>daptation </a:t>
            </a:r>
            <a:r>
              <a:rPr lang="da-DK" sz="1600" dirty="0"/>
              <a:t>is </a:t>
            </a:r>
            <a:r>
              <a:rPr lang="da-DK" sz="1600" dirty="0" err="1" smtClean="0"/>
              <a:t>implemented</a:t>
            </a:r>
            <a:r>
              <a:rPr lang="da-DK" sz="1600" dirty="0" smtClean="0"/>
              <a:t> </a:t>
            </a:r>
            <a:r>
              <a:rPr lang="da-DK" sz="1600" dirty="0" err="1" smtClean="0"/>
              <a:t>locally</a:t>
            </a:r>
            <a:r>
              <a:rPr lang="da-DK" sz="1600" dirty="0" smtClean="0"/>
              <a:t> </a:t>
            </a:r>
            <a:r>
              <a:rPr lang="da-DK" sz="1600" dirty="0"/>
              <a:t>and </a:t>
            </a:r>
            <a:r>
              <a:rPr lang="da-DK" sz="1600" dirty="0" err="1" smtClean="0"/>
              <a:t>regionally</a:t>
            </a:r>
            <a:endParaRPr lang="da-DK" sz="16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A0732543-6DBB-48DF-AA77-3D9158B8922F}"/>
              </a:ext>
            </a:extLst>
          </p:cNvPr>
          <p:cNvSpPr/>
          <p:nvPr/>
        </p:nvSpPr>
        <p:spPr>
          <a:xfrm>
            <a:off x="468908" y="876739"/>
            <a:ext cx="8466452" cy="495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err="1" smtClean="0"/>
              <a:t>Becoming</a:t>
            </a:r>
            <a:r>
              <a:rPr lang="da-DK" dirty="0" smtClean="0"/>
              <a:t> a </a:t>
            </a: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/>
              <a:t>resilient</a:t>
            </a:r>
            <a:r>
              <a:rPr lang="da-DK" dirty="0"/>
              <a:t> </a:t>
            </a:r>
            <a:r>
              <a:rPr lang="da-DK" dirty="0" smtClean="0"/>
              <a:t>(SDG) </a:t>
            </a:r>
            <a:r>
              <a:rPr lang="da-DK" dirty="0"/>
              <a:t>region is </a:t>
            </a:r>
            <a:r>
              <a:rPr lang="da-DK" dirty="0" err="1"/>
              <a:t>reached</a:t>
            </a:r>
            <a:r>
              <a:rPr lang="da-DK" dirty="0"/>
              <a:t> </a:t>
            </a:r>
            <a:r>
              <a:rPr lang="da-DK" dirty="0" smtClean="0"/>
              <a:t>fast </a:t>
            </a:r>
            <a:r>
              <a:rPr lang="da-DK" dirty="0"/>
              <a:t>and </a:t>
            </a:r>
            <a:r>
              <a:rPr lang="da-DK" dirty="0" err="1" smtClean="0"/>
              <a:t>efficient</a:t>
            </a:r>
            <a:endParaRPr lang="da-DK" dirty="0"/>
          </a:p>
        </p:txBody>
      </p:sp>
      <p:sp>
        <p:nvSpPr>
          <p:cNvPr id="19" name="Pil: opadgående 18">
            <a:extLst>
              <a:ext uri="{FF2B5EF4-FFF2-40B4-BE49-F238E27FC236}">
                <a16:creationId xmlns:a16="http://schemas.microsoft.com/office/drawing/2014/main" xmlns="" id="{7B89333E-BA96-4E83-863C-D86200E3321D}"/>
              </a:ext>
            </a:extLst>
          </p:cNvPr>
          <p:cNvSpPr/>
          <p:nvPr/>
        </p:nvSpPr>
        <p:spPr>
          <a:xfrm>
            <a:off x="4283968" y="1422082"/>
            <a:ext cx="494072" cy="17336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33156" y="2694493"/>
            <a:ext cx="323528" cy="20313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PROCESS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36925" y="961274"/>
            <a:ext cx="32352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AIM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41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240" y="490814"/>
            <a:ext cx="8229240" cy="856800"/>
          </a:xfrm>
        </p:spPr>
        <p:txBody>
          <a:bodyPr/>
          <a:lstStyle/>
          <a:p>
            <a:r>
              <a:rPr lang="da-DK" b="1" dirty="0" smtClean="0"/>
              <a:t>The Life Integrated Project Coast to Coast </a:t>
            </a:r>
            <a:r>
              <a:rPr lang="da-DK" b="1" dirty="0" err="1" smtClean="0"/>
              <a:t>Climate</a:t>
            </a:r>
            <a:r>
              <a:rPr lang="da-DK" b="1" dirty="0" smtClean="0"/>
              <a:t> Challenge is,</a:t>
            </a: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/>
          </p:nvPr>
        </p:nvSpPr>
        <p:spPr>
          <a:xfrm>
            <a:off x="395536" y="1749420"/>
            <a:ext cx="8229240" cy="2982570"/>
          </a:xfrm>
        </p:spPr>
        <p:txBody>
          <a:bodyPr/>
          <a:lstStyle/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r>
              <a:rPr lang="da-DK" dirty="0" smtClean="0"/>
              <a:t>48 </a:t>
            </a:r>
            <a:r>
              <a:rPr lang="da-DK" dirty="0" err="1" smtClean="0"/>
              <a:t>triple</a:t>
            </a:r>
            <a:r>
              <a:rPr lang="da-DK" dirty="0" smtClean="0"/>
              <a:t>/</a:t>
            </a:r>
            <a:r>
              <a:rPr lang="da-DK" dirty="0" err="1" smtClean="0"/>
              <a:t>quadruple</a:t>
            </a:r>
            <a:r>
              <a:rPr lang="da-DK" dirty="0" smtClean="0"/>
              <a:t> </a:t>
            </a:r>
            <a:r>
              <a:rPr lang="da-DK" dirty="0" err="1" smtClean="0"/>
              <a:t>helix</a:t>
            </a:r>
            <a:r>
              <a:rPr lang="da-DK" dirty="0" smtClean="0"/>
              <a:t> partners </a:t>
            </a:r>
            <a:r>
              <a:rPr lang="da-DK" dirty="0" err="1" smtClean="0"/>
              <a:t>making</a:t>
            </a:r>
            <a:r>
              <a:rPr lang="da-DK" dirty="0" smtClean="0"/>
              <a:t> the region </a:t>
            </a: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 smtClean="0"/>
              <a:t>resilient</a:t>
            </a:r>
            <a:endParaRPr lang="da-DK" dirty="0" smtClean="0"/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endParaRPr lang="da-DK" dirty="0"/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r>
              <a:rPr lang="da-DK" dirty="0" err="1" smtClean="0"/>
              <a:t>focusing</a:t>
            </a:r>
            <a:r>
              <a:rPr lang="da-DK" dirty="0" smtClean="0"/>
              <a:t> on </a:t>
            </a:r>
            <a:r>
              <a:rPr lang="da-DK" dirty="0" err="1" smtClean="0"/>
              <a:t>catchment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</a:t>
            </a:r>
            <a:r>
              <a:rPr lang="da-DK" dirty="0" err="1" smtClean="0"/>
              <a:t>holistic</a:t>
            </a:r>
            <a:r>
              <a:rPr lang="da-DK" dirty="0" smtClean="0"/>
              <a:t> solutions</a:t>
            </a:r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endParaRPr lang="da-DK" dirty="0"/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r>
              <a:rPr lang="da-DK" dirty="0" err="1"/>
              <a:t>w</a:t>
            </a:r>
            <a:r>
              <a:rPr lang="da-DK" dirty="0" err="1" smtClean="0"/>
              <a:t>orking</a:t>
            </a:r>
            <a:r>
              <a:rPr lang="da-DK" dirty="0" smtClean="0"/>
              <a:t> on </a:t>
            </a:r>
            <a:r>
              <a:rPr lang="da-DK" dirty="0" err="1" smtClean="0"/>
              <a:t>climate</a:t>
            </a:r>
            <a:r>
              <a:rPr lang="da-DK" dirty="0" smtClean="0"/>
              <a:t> adaptation and </a:t>
            </a:r>
            <a:r>
              <a:rPr lang="da-DK" dirty="0" err="1" smtClean="0"/>
              <a:t>water</a:t>
            </a:r>
            <a:r>
              <a:rPr lang="da-DK" dirty="0" smtClean="0"/>
              <a:t> in </a:t>
            </a:r>
            <a:r>
              <a:rPr lang="da-DK" dirty="0" err="1" smtClean="0"/>
              <a:t>partnerships</a:t>
            </a:r>
            <a:endParaRPr lang="da-DK" dirty="0" smtClean="0"/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endParaRPr lang="da-DK" dirty="0"/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r>
              <a:rPr lang="da-DK" dirty="0" err="1"/>
              <a:t>c</a:t>
            </a:r>
            <a:r>
              <a:rPr lang="da-DK" dirty="0" err="1" smtClean="0"/>
              <a:t>ombining</a:t>
            </a:r>
            <a:r>
              <a:rPr lang="da-DK" dirty="0" smtClean="0"/>
              <a:t> </a:t>
            </a:r>
            <a:r>
              <a:rPr lang="da-DK" dirty="0" err="1" smtClean="0"/>
              <a:t>societal</a:t>
            </a:r>
            <a:r>
              <a:rPr lang="da-DK" dirty="0" smtClean="0"/>
              <a:t> </a:t>
            </a:r>
            <a:r>
              <a:rPr lang="da-DK" dirty="0" err="1" smtClean="0"/>
              <a:t>challenges</a:t>
            </a:r>
            <a:r>
              <a:rPr lang="da-DK" dirty="0" smtClean="0"/>
              <a:t> with business </a:t>
            </a:r>
            <a:r>
              <a:rPr lang="da-DK" dirty="0" err="1" smtClean="0"/>
              <a:t>opportunities</a:t>
            </a:r>
            <a:endParaRPr lang="da-DK" dirty="0" smtClean="0"/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endParaRPr lang="da-DK" dirty="0"/>
          </a:p>
          <a:p>
            <a:pPr marL="285750" indent="-285750">
              <a:buClr>
                <a:srgbClr val="8DB2AB"/>
              </a:buClr>
              <a:buSzPct val="75000"/>
              <a:buFont typeface="Wingdings 3" panose="05040102010807070707" pitchFamily="18" charset="2"/>
              <a:buChar char="}"/>
            </a:pPr>
            <a:r>
              <a:rPr lang="da-DK" dirty="0"/>
              <a:t>a</a:t>
            </a:r>
            <a:r>
              <a:rPr lang="da-DK" dirty="0" smtClean="0"/>
              <a:t> </a:t>
            </a:r>
            <a:r>
              <a:rPr lang="da-DK" dirty="0" err="1" smtClean="0"/>
              <a:t>truly</a:t>
            </a:r>
            <a:r>
              <a:rPr lang="da-DK" dirty="0" smtClean="0"/>
              <a:t> </a:t>
            </a:r>
            <a:r>
              <a:rPr lang="da-DK" dirty="0" err="1" smtClean="0"/>
              <a:t>integrated</a:t>
            </a:r>
            <a:r>
              <a:rPr lang="da-DK" dirty="0" smtClean="0"/>
              <a:t> </a:t>
            </a:r>
            <a:r>
              <a:rPr lang="da-DK" dirty="0" err="1" smtClean="0"/>
              <a:t>project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" name="Picture 4" descr="http://player.slideplayer.dk/8/2567274/data/images/img25.jpg">
            <a:extLst>
              <a:ext uri="{FF2B5EF4-FFF2-40B4-BE49-F238E27FC236}">
                <a16:creationId xmlns:a16="http://schemas.microsoft.com/office/drawing/2014/main" xmlns="" id="{7D52B1AC-837C-4971-87FC-F96ADE03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7654"/>
            <a:ext cx="1771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55526"/>
            <a:ext cx="8229240" cy="3888432"/>
          </a:xfrm>
        </p:spPr>
        <p:txBody>
          <a:bodyPr/>
          <a:lstStyle/>
          <a:p>
            <a:pPr algn="ctr"/>
            <a:r>
              <a:rPr lang="da-DK" sz="3200" b="1" dirty="0" err="1" smtClean="0"/>
              <a:t>Thank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you</a:t>
            </a:r>
            <a:r>
              <a:rPr lang="da-DK" sz="3200" b="1" dirty="0" smtClean="0"/>
              <a:t> for </a:t>
            </a:r>
            <a:r>
              <a:rPr lang="da-DK" sz="3200" b="1" dirty="0" err="1" smtClean="0"/>
              <a:t>listening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400" b="1" dirty="0"/>
              <a:t/>
            </a:r>
            <a:br>
              <a:rPr lang="da-DK" sz="2400" b="1" dirty="0"/>
            </a:br>
            <a:r>
              <a:rPr lang="da-DK" sz="2000" b="1" dirty="0" smtClean="0"/>
              <a:t>Rikke Nan Valdemarsen</a:t>
            </a:r>
            <a:br>
              <a:rPr lang="da-DK" sz="2000" b="1" dirty="0" smtClean="0"/>
            </a:br>
            <a:r>
              <a:rPr lang="da-DK" sz="2000" b="1" dirty="0" smtClean="0">
                <a:hlinkClick r:id="rId2"/>
              </a:rPr>
              <a:t>rikke.nan@ru.rm.dk</a:t>
            </a:r>
            <a:r>
              <a:rPr lang="da-DK" sz="2000" b="1" dirty="0" smtClean="0"/>
              <a:t/>
            </a:r>
            <a:br>
              <a:rPr lang="da-DK" sz="2000" b="1" dirty="0" smtClean="0"/>
            </a:br>
            <a:r>
              <a:rPr lang="da-DK" sz="2000" b="1" dirty="0" smtClean="0"/>
              <a:t>Mobile +45 29 64 60 52</a:t>
            </a:r>
            <a:br>
              <a:rPr lang="da-DK" sz="2000" b="1" dirty="0" smtClean="0"/>
            </a:br>
            <a:r>
              <a:rPr lang="da-DK" sz="2000" b="1" dirty="0" smtClean="0">
                <a:hlinkClick r:id="rId3"/>
              </a:rPr>
              <a:t>www.c2ccc.eu</a:t>
            </a:r>
            <a:r>
              <a:rPr lang="da-DK" sz="2000" b="1" dirty="0" smtClean="0"/>
              <a:t/>
            </a:r>
            <a:br>
              <a:rPr lang="da-DK" sz="2000" b="1" dirty="0" smtClean="0"/>
            </a:br>
            <a:endParaRPr lang="da-DK" sz="20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algn="ctr"/>
            <a:endParaRPr lang="da-DK" sz="2000" dirty="0" smtClean="0"/>
          </a:p>
          <a:p>
            <a:pPr algn="ctr"/>
            <a:endParaRPr lang="da-DK" sz="2000" dirty="0"/>
          </a:p>
          <a:p>
            <a:pPr algn="ctr"/>
            <a:endParaRPr lang="da-DK" sz="2000" dirty="0" smtClean="0"/>
          </a:p>
          <a:p>
            <a:pPr algn="ctr"/>
            <a:endParaRPr lang="da-DK" sz="2000" dirty="0" smtClean="0"/>
          </a:p>
          <a:p>
            <a:pPr algn="ctr"/>
            <a:endParaRPr lang="da-DK" sz="2000" dirty="0"/>
          </a:p>
          <a:p>
            <a:pPr algn="ctr"/>
            <a:endParaRPr lang="da-DK" sz="2000" dirty="0" smtClean="0"/>
          </a:p>
          <a:p>
            <a:pPr algn="ctr"/>
            <a:endParaRPr lang="da-DK" sz="2000" dirty="0"/>
          </a:p>
          <a:p>
            <a:pPr algn="ctr"/>
            <a:endParaRPr lang="da-DK" sz="2000" dirty="0" smtClean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715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illedresultat for region midtjylland">
            <a:extLst>
              <a:ext uri="{FF2B5EF4-FFF2-40B4-BE49-F238E27FC236}">
                <a16:creationId xmlns="" xmlns:a16="http://schemas.microsoft.com/office/drawing/2014/main" id="{66D8D16A-C80C-4734-8D86-D6077C752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r="20173" b="6090"/>
          <a:stretch/>
        </p:blipFill>
        <p:spPr bwMode="auto">
          <a:xfrm>
            <a:off x="4211960" y="494270"/>
            <a:ext cx="3024336" cy="41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6732240" y="1851670"/>
            <a:ext cx="360040" cy="185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player.slideplayer.dk/8/2567274/data/images/img3.jpg">
            <a:extLst>
              <a:ext uri="{FF2B5EF4-FFF2-40B4-BE49-F238E27FC236}">
                <a16:creationId xmlns="" xmlns:a16="http://schemas.microsoft.com/office/drawing/2014/main" id="{B141416A-0C30-4446-8AC4-FF9DC7054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r="14564"/>
          <a:stretch/>
        </p:blipFill>
        <p:spPr bwMode="auto">
          <a:xfrm>
            <a:off x="-1" y="1275607"/>
            <a:ext cx="4202579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9E36F771-71B6-4AF9-94A2-FB04F494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80660"/>
            <a:ext cx="8229240" cy="856800"/>
          </a:xfrm>
        </p:spPr>
        <p:txBody>
          <a:bodyPr/>
          <a:lstStyle/>
          <a:p>
            <a:r>
              <a:rPr lang="da-DK" b="1" dirty="0" err="1"/>
              <a:t>Introduction</a:t>
            </a:r>
            <a:r>
              <a:rPr lang="da-DK" b="1" dirty="0"/>
              <a:t> </a:t>
            </a:r>
            <a:r>
              <a:rPr lang="da-DK" b="1" dirty="0" smtClean="0"/>
              <a:t>to</a:t>
            </a:r>
            <a:br>
              <a:rPr lang="da-DK" b="1" dirty="0" smtClean="0"/>
            </a:br>
            <a:r>
              <a:rPr lang="da-DK" b="1" dirty="0" smtClean="0"/>
              <a:t>Central Denmark Region</a:t>
            </a:r>
            <a:endParaRPr lang="da-DK" b="1" dirty="0"/>
          </a:p>
        </p:txBody>
      </p: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8CB63E55-61DC-4FF9-8C8A-0338E5A159AF}"/>
              </a:ext>
            </a:extLst>
          </p:cNvPr>
          <p:cNvSpPr txBox="1"/>
          <p:nvPr/>
        </p:nvSpPr>
        <p:spPr>
          <a:xfrm>
            <a:off x="6732240" y="1337460"/>
            <a:ext cx="23451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400" b="1" dirty="0" smtClean="0"/>
              <a:t>In Central Denmark Region: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 err="1" smtClean="0"/>
              <a:t>Highest</a:t>
            </a:r>
            <a:r>
              <a:rPr lang="da-DK" sz="1400" dirty="0" smtClean="0"/>
              <a:t> point </a:t>
            </a:r>
            <a:r>
              <a:rPr lang="da-DK" sz="1400" dirty="0"/>
              <a:t>178 </a:t>
            </a:r>
            <a:r>
              <a:rPr lang="da-DK" sz="1400" dirty="0" smtClean="0"/>
              <a:t>m</a:t>
            </a:r>
            <a:endParaRPr lang="da-DK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 smtClean="0"/>
              <a:t>2,500 </a:t>
            </a:r>
            <a:r>
              <a:rPr lang="da-DK" sz="1400" dirty="0"/>
              <a:t>km of </a:t>
            </a:r>
            <a:r>
              <a:rPr lang="da-DK" sz="1400" dirty="0" err="1" smtClean="0"/>
              <a:t>coast</a:t>
            </a:r>
            <a:endParaRPr lang="da-DK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400" dirty="0" smtClean="0"/>
              <a:t>10,000 </a:t>
            </a:r>
            <a:r>
              <a:rPr lang="da-DK" sz="1400" dirty="0"/>
              <a:t>km </a:t>
            </a:r>
            <a:r>
              <a:rPr lang="da-DK" sz="1400" dirty="0" smtClean="0"/>
              <a:t>of </a:t>
            </a:r>
            <a:r>
              <a:rPr lang="da-DK" sz="1400" dirty="0" err="1" smtClean="0"/>
              <a:t>streams</a:t>
            </a:r>
            <a:endParaRPr lang="da-DK" sz="1400" dirty="0"/>
          </a:p>
        </p:txBody>
      </p:sp>
      <p:sp>
        <p:nvSpPr>
          <p:cNvPr id="5" name="Højrepil 4"/>
          <p:cNvSpPr/>
          <p:nvPr/>
        </p:nvSpPr>
        <p:spPr>
          <a:xfrm rot="527470">
            <a:off x="1421932" y="2768443"/>
            <a:ext cx="697640" cy="1080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kstboks 5"/>
          <p:cNvSpPr txBox="1"/>
          <p:nvPr/>
        </p:nvSpPr>
        <p:spPr>
          <a:xfrm>
            <a:off x="467544" y="134449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Denmark</a:t>
            </a:r>
          </a:p>
          <a:p>
            <a:r>
              <a:rPr lang="en-GB" dirty="0" smtClean="0"/>
              <a:t>5.5 mill. inhabitants</a:t>
            </a:r>
          </a:p>
          <a:p>
            <a:r>
              <a:rPr lang="en-GB" dirty="0" smtClean="0"/>
              <a:t>5 regions</a:t>
            </a:r>
          </a:p>
          <a:p>
            <a:r>
              <a:rPr lang="en-GB" dirty="0" smtClean="0"/>
              <a:t>98 municipalities</a:t>
            </a:r>
            <a:endParaRPr lang="en-GB" dirty="0"/>
          </a:p>
        </p:txBody>
      </p:sp>
      <p:sp>
        <p:nvSpPr>
          <p:cNvPr id="7" name="Afrundet rektangel 6"/>
          <p:cNvSpPr/>
          <p:nvPr/>
        </p:nvSpPr>
        <p:spPr>
          <a:xfrm>
            <a:off x="467544" y="1275608"/>
            <a:ext cx="2088232" cy="1310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9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10-09-22 (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49" y="1904771"/>
            <a:ext cx="5889672" cy="22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 rot="19990146">
            <a:off x="231696" y="2644943"/>
            <a:ext cx="795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 err="1" smtClean="0"/>
              <a:t>Mutually</a:t>
            </a:r>
            <a:r>
              <a:rPr lang="da-DK" sz="4000" dirty="0" smtClean="0"/>
              <a:t> </a:t>
            </a:r>
            <a:r>
              <a:rPr lang="da-DK" sz="4000" dirty="0" err="1" smtClean="0"/>
              <a:t>recognised</a:t>
            </a:r>
            <a:r>
              <a:rPr lang="da-DK" sz="4000" dirty="0" smtClean="0"/>
              <a:t> </a:t>
            </a:r>
            <a:r>
              <a:rPr lang="da-DK" sz="4000" dirty="0" err="1" smtClean="0"/>
              <a:t>challenges</a:t>
            </a:r>
            <a:endParaRPr lang="da-DK" sz="4000" dirty="0"/>
          </a:p>
        </p:txBody>
      </p:sp>
      <p:sp>
        <p:nvSpPr>
          <p:cNvPr id="6" name="Pentagon 5"/>
          <p:cNvSpPr/>
          <p:nvPr/>
        </p:nvSpPr>
        <p:spPr>
          <a:xfrm>
            <a:off x="532838" y="2370068"/>
            <a:ext cx="1656184" cy="5670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altLang="da-DK" sz="1200" dirty="0" smtClean="0">
                <a:latin typeface="Arial" charset="0"/>
              </a:rPr>
              <a:t>½ - 1 m </a:t>
            </a:r>
            <a:r>
              <a:rPr lang="da-DK" altLang="da-DK" sz="1200" dirty="0" err="1" smtClean="0">
                <a:latin typeface="Arial" charset="0"/>
              </a:rPr>
              <a:t>higher</a:t>
            </a:r>
            <a:r>
              <a:rPr lang="da-DK" altLang="da-DK" sz="1200" dirty="0" smtClean="0">
                <a:latin typeface="Arial" charset="0"/>
              </a:rPr>
              <a:t> </a:t>
            </a:r>
            <a:r>
              <a:rPr lang="da-DK" altLang="da-DK" sz="1200" dirty="0" err="1" smtClean="0">
                <a:latin typeface="Arial" charset="0"/>
              </a:rPr>
              <a:t>sea</a:t>
            </a:r>
            <a:r>
              <a:rPr lang="da-DK" altLang="da-DK" sz="1200" dirty="0">
                <a:latin typeface="Arial" charset="0"/>
              </a:rPr>
              <a:t> </a:t>
            </a:r>
            <a:r>
              <a:rPr lang="da-DK" altLang="da-DK" sz="1200" dirty="0" err="1" smtClean="0">
                <a:latin typeface="Arial" charset="0"/>
              </a:rPr>
              <a:t>level</a:t>
            </a:r>
            <a:endParaRPr lang="en-GB" sz="1200" dirty="0"/>
          </a:p>
        </p:txBody>
      </p:sp>
      <p:sp>
        <p:nvSpPr>
          <p:cNvPr id="8" name="Pentagon 7"/>
          <p:cNvSpPr/>
          <p:nvPr/>
        </p:nvSpPr>
        <p:spPr>
          <a:xfrm rot="5400000">
            <a:off x="4097409" y="1207096"/>
            <a:ext cx="648073" cy="15841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ct val="50000"/>
              </a:spcBef>
            </a:pPr>
            <a:r>
              <a:rPr lang="da-DK" altLang="da-DK" sz="1200" dirty="0" smtClean="0">
                <a:latin typeface="Arial" charset="0"/>
              </a:rPr>
              <a:t>10 - 40</a:t>
            </a:r>
            <a:r>
              <a:rPr lang="da-DK" altLang="da-DK" sz="1200" dirty="0">
                <a:latin typeface="Arial" charset="0"/>
              </a:rPr>
              <a:t>% </a:t>
            </a:r>
            <a:r>
              <a:rPr lang="da-DK" altLang="da-DK" sz="1200" dirty="0" err="1" smtClean="0">
                <a:latin typeface="Arial" charset="0"/>
              </a:rPr>
              <a:t>increased</a:t>
            </a:r>
            <a:r>
              <a:rPr lang="da-DK" altLang="da-DK" sz="1200" dirty="0" smtClean="0">
                <a:latin typeface="Arial" charset="0"/>
              </a:rPr>
              <a:t> </a:t>
            </a:r>
            <a:r>
              <a:rPr lang="da-DK" altLang="da-DK" sz="1200" dirty="0" err="1" smtClean="0">
                <a:latin typeface="Arial" charset="0"/>
              </a:rPr>
              <a:t>precipitation</a:t>
            </a:r>
            <a:endParaRPr lang="da-DK" altLang="da-DK" sz="1200" dirty="0">
              <a:latin typeface="Arial" charset="0"/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6653518" y="2431231"/>
            <a:ext cx="1728192" cy="573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altLang="da-DK" sz="1200" dirty="0" smtClean="0">
                <a:latin typeface="Arial" charset="0"/>
              </a:rPr>
              <a:t>5 - 15 % </a:t>
            </a:r>
            <a:r>
              <a:rPr lang="da-DK" altLang="da-DK" sz="1200" dirty="0" err="1" smtClean="0">
                <a:latin typeface="Arial" charset="0"/>
              </a:rPr>
              <a:t>increased</a:t>
            </a:r>
            <a:r>
              <a:rPr lang="da-DK" altLang="da-DK" sz="1200" dirty="0" smtClean="0">
                <a:latin typeface="Arial" charset="0"/>
              </a:rPr>
              <a:t> run-</a:t>
            </a:r>
            <a:r>
              <a:rPr lang="da-DK" altLang="da-DK" sz="1200" dirty="0" err="1" smtClean="0">
                <a:latin typeface="Arial" charset="0"/>
              </a:rPr>
              <a:t>off</a:t>
            </a:r>
            <a:r>
              <a:rPr lang="da-DK" altLang="da-DK" sz="1200" dirty="0" smtClean="0">
                <a:latin typeface="Arial" charset="0"/>
              </a:rPr>
              <a:t> </a:t>
            </a:r>
            <a:r>
              <a:rPr lang="da-DK" altLang="da-DK" sz="1200" dirty="0" err="1" smtClean="0">
                <a:latin typeface="Arial" charset="0"/>
              </a:rPr>
              <a:t>water</a:t>
            </a:r>
            <a:endParaRPr lang="da-DK" altLang="da-DK" sz="1200" dirty="0">
              <a:latin typeface="Arial" charset="0"/>
            </a:endParaRPr>
          </a:p>
        </p:txBody>
      </p:sp>
      <p:sp>
        <p:nvSpPr>
          <p:cNvPr id="10" name="Pentagon 9"/>
          <p:cNvSpPr/>
          <p:nvPr/>
        </p:nvSpPr>
        <p:spPr>
          <a:xfrm rot="16200000">
            <a:off x="4112949" y="3034298"/>
            <a:ext cx="702078" cy="16561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ct val="50000"/>
              </a:spcBef>
            </a:pPr>
            <a:r>
              <a:rPr lang="da-DK" altLang="da-DK" sz="1200" dirty="0">
                <a:latin typeface="Arial" charset="0"/>
              </a:rPr>
              <a:t>0 - 2 m </a:t>
            </a:r>
            <a:r>
              <a:rPr lang="da-DK" altLang="da-DK" sz="1200" dirty="0" err="1" smtClean="0">
                <a:latin typeface="Arial" charset="0"/>
              </a:rPr>
              <a:t>higher</a:t>
            </a:r>
            <a:r>
              <a:rPr lang="da-DK" altLang="da-DK" sz="1200" dirty="0" smtClean="0">
                <a:latin typeface="Arial" charset="0"/>
              </a:rPr>
              <a:t> </a:t>
            </a:r>
            <a:r>
              <a:rPr lang="da-DK" altLang="da-DK" sz="1200" dirty="0" err="1" smtClean="0">
                <a:latin typeface="Arial" charset="0"/>
              </a:rPr>
              <a:t>groundwater</a:t>
            </a:r>
            <a:r>
              <a:rPr lang="da-DK" altLang="da-DK" sz="1200" dirty="0" smtClean="0">
                <a:latin typeface="Arial" charset="0"/>
              </a:rPr>
              <a:t> </a:t>
            </a:r>
            <a:r>
              <a:rPr lang="da-DK" altLang="da-DK" sz="1200" dirty="0" err="1" smtClean="0">
                <a:latin typeface="Arial" charset="0"/>
              </a:rPr>
              <a:t>table</a:t>
            </a:r>
            <a:endParaRPr lang="da-DK" altLang="da-DK" sz="1200" dirty="0">
              <a:latin typeface="Arial" charset="0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Water challenges in the year 2100 (in Denmark)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8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/>
          </p:nvPr>
        </p:nvSpPr>
        <p:spPr>
          <a:xfrm>
            <a:off x="444240" y="310680"/>
            <a:ext cx="4775832" cy="856800"/>
          </a:xfrm>
        </p:spPr>
        <p:txBody>
          <a:bodyPr/>
          <a:lstStyle/>
          <a:p>
            <a:pPr algn="r"/>
            <a:r>
              <a:rPr lang="en-GB" b="1" dirty="0" smtClean="0"/>
              <a:t>River challenges in the </a:t>
            </a:r>
            <a:r>
              <a:rPr lang="en-GB" b="1" dirty="0" err="1" smtClean="0"/>
              <a:t>Gudenå</a:t>
            </a:r>
            <a:endParaRPr lang="da-D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61327"/>
            <a:ext cx="6044759" cy="449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ov 06 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86" y="0"/>
            <a:ext cx="3875013" cy="290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Nd9GcSoNY2rOkWn8Xq_-44ixt8nOg575j1FO9pIFrobMIZkY8XZrD2y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87" y="2859782"/>
            <a:ext cx="3875013" cy="25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899592" y="1347614"/>
            <a:ext cx="338437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solidFill>
                  <a:srgbClr val="FF00FF"/>
                </a:solidFill>
              </a:rPr>
              <a:t>Mean </a:t>
            </a:r>
            <a:r>
              <a:rPr lang="da-DK" sz="1400" b="1" dirty="0" err="1" smtClean="0">
                <a:solidFill>
                  <a:srgbClr val="FF00FF"/>
                </a:solidFill>
              </a:rPr>
              <a:t>annual</a:t>
            </a:r>
            <a:r>
              <a:rPr lang="da-DK" sz="1400" b="1" dirty="0" smtClean="0">
                <a:solidFill>
                  <a:srgbClr val="FF00FF"/>
                </a:solidFill>
              </a:rPr>
              <a:t> flow, </a:t>
            </a:r>
            <a:r>
              <a:rPr lang="da-DK" sz="1400" b="1" dirty="0" err="1" smtClean="0">
                <a:solidFill>
                  <a:srgbClr val="FF00FF"/>
                </a:solidFill>
              </a:rPr>
              <a:t>litres</a:t>
            </a:r>
            <a:r>
              <a:rPr lang="da-DK" sz="1400" b="1" dirty="0" smtClean="0">
                <a:solidFill>
                  <a:srgbClr val="FF00FF"/>
                </a:solidFill>
              </a:rPr>
              <a:t> per </a:t>
            </a:r>
            <a:r>
              <a:rPr lang="da-DK" sz="1400" b="1" dirty="0" err="1" smtClean="0">
                <a:solidFill>
                  <a:srgbClr val="FF00FF"/>
                </a:solidFill>
              </a:rPr>
              <a:t>second</a:t>
            </a:r>
            <a:endParaRPr lang="da-DK" sz="1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2">
            <a:extLst>
              <a:ext uri="{FF2B5EF4-FFF2-40B4-BE49-F238E27FC236}">
                <a16:creationId xmlns:a16="http://schemas.microsoft.com/office/drawing/2014/main" xmlns="" id="{1D5754D6-06B4-48D3-AA37-86A086CE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32" y="-13981"/>
            <a:ext cx="4031567" cy="2621411"/>
          </a:xfrm>
          <a:prstGeom prst="rect">
            <a:avLst/>
          </a:prstGeom>
        </p:spPr>
      </p:pic>
      <p:pic>
        <p:nvPicPr>
          <p:cNvPr id="1026" name="Picture 2" descr="strand hav kyst vand sand ocean horisont Sky himmel kyst bølge oversvømmelse Bugt krop af vand Vadehavet ebbe watt watt vandretur vadehavet vind-bøl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/>
          <a:stretch/>
        </p:blipFill>
        <p:spPr bwMode="auto">
          <a:xfrm>
            <a:off x="-36512" y="2422"/>
            <a:ext cx="5148945" cy="524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-36512" y="555526"/>
            <a:ext cx="468052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 smtClean="0"/>
              <a:t>     </a:t>
            </a:r>
            <a:r>
              <a:rPr lang="da-DK" b="1" dirty="0" err="1" smtClean="0">
                <a:solidFill>
                  <a:srgbClr val="FF00FF"/>
                </a:solidFill>
              </a:rPr>
              <a:t>Coastal</a:t>
            </a:r>
            <a:r>
              <a:rPr lang="da-DK" b="1" dirty="0" smtClean="0">
                <a:solidFill>
                  <a:srgbClr val="FF00FF"/>
                </a:solidFill>
              </a:rPr>
              <a:t> </a:t>
            </a:r>
            <a:r>
              <a:rPr lang="da-DK" b="1" dirty="0">
                <a:solidFill>
                  <a:srgbClr val="FF00FF"/>
                </a:solidFill>
              </a:rPr>
              <a:t>C</a:t>
            </a:r>
            <a:r>
              <a:rPr lang="da-DK" b="1" dirty="0" smtClean="0">
                <a:solidFill>
                  <a:srgbClr val="FF00FF"/>
                </a:solidFill>
              </a:rPr>
              <a:t>hallenges</a:t>
            </a:r>
            <a:endParaRPr lang="da-DK" b="1" dirty="0">
              <a:solidFill>
                <a:srgbClr val="FF00FF"/>
              </a:solidFill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85634376-D8A3-4912-82E3-5E59578E6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7" y="2588452"/>
            <a:ext cx="6485463" cy="25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D0020E1-9ADB-4F79-A520-98CA68287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78797" cy="5219324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-36512" y="555526"/>
            <a:ext cx="4680520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 smtClean="0"/>
              <a:t>       </a:t>
            </a:r>
            <a:r>
              <a:rPr lang="da-DK" sz="2000" b="1" dirty="0" smtClean="0"/>
              <a:t>Water </a:t>
            </a:r>
            <a:r>
              <a:rPr lang="da-DK" sz="2000" b="1" dirty="0" err="1" smtClean="0"/>
              <a:t>knows</a:t>
            </a:r>
            <a:r>
              <a:rPr lang="da-DK" sz="2000" b="1" dirty="0" smtClean="0"/>
              <a:t> No </a:t>
            </a:r>
            <a:r>
              <a:rPr lang="da-DK" sz="2000" b="1" dirty="0" err="1" smtClean="0"/>
              <a:t>Frontiers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32157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7" y="1221600"/>
            <a:ext cx="3919923" cy="266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28" y="4025788"/>
            <a:ext cx="4014464" cy="11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22" y="4137924"/>
            <a:ext cx="1208638" cy="13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frundet rektangel 4"/>
          <p:cNvSpPr/>
          <p:nvPr/>
        </p:nvSpPr>
        <p:spPr>
          <a:xfrm>
            <a:off x="755576" y="1221600"/>
            <a:ext cx="1944216" cy="1188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 smtClean="0"/>
              <a:t>Following</a:t>
            </a:r>
            <a:r>
              <a:rPr lang="da-DK" sz="1400" dirty="0" smtClean="0"/>
              <a:t> CH, DK has the </a:t>
            </a:r>
            <a:r>
              <a:rPr lang="da-DK" sz="1400" dirty="0" err="1" smtClean="0"/>
              <a:t>highest</a:t>
            </a:r>
            <a:r>
              <a:rPr lang="da-DK" sz="1400" dirty="0" smtClean="0"/>
              <a:t> European losses </a:t>
            </a:r>
            <a:r>
              <a:rPr lang="da-DK" sz="1400" dirty="0" err="1" smtClean="0"/>
              <a:t>connected</a:t>
            </a:r>
            <a:r>
              <a:rPr lang="da-DK" sz="1400" dirty="0" smtClean="0"/>
              <a:t> to </a:t>
            </a:r>
            <a:r>
              <a:rPr lang="da-DK" sz="1400" dirty="0" err="1" smtClean="0"/>
              <a:t>water</a:t>
            </a:r>
            <a:r>
              <a:rPr lang="da-DK" sz="1400" dirty="0" smtClean="0"/>
              <a:t> incidents!</a:t>
            </a:r>
            <a:endParaRPr lang="da-DK" sz="1400" dirty="0"/>
          </a:p>
        </p:txBody>
      </p:sp>
      <p:sp>
        <p:nvSpPr>
          <p:cNvPr id="6" name="Tekstboks 5"/>
          <p:cNvSpPr txBox="1"/>
          <p:nvPr/>
        </p:nvSpPr>
        <p:spPr>
          <a:xfrm>
            <a:off x="6084168" y="1216627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Climate change affect us in various ways, e.g.  extreme heat in Southern Europe and more water in the North.</a:t>
            </a:r>
          </a:p>
          <a:p>
            <a:endParaRPr lang="en-GB" sz="1600" dirty="0"/>
          </a:p>
          <a:p>
            <a:r>
              <a:rPr lang="en-GB" sz="1600" dirty="0" smtClean="0"/>
              <a:t>Our challenges are similar to many other places in the world.</a:t>
            </a:r>
            <a:endParaRPr lang="en-GB" sz="1600" dirty="0"/>
          </a:p>
        </p:txBody>
      </p:sp>
      <p:sp>
        <p:nvSpPr>
          <p:cNvPr id="10" name="Afrundet rektangel 9"/>
          <p:cNvSpPr/>
          <p:nvPr/>
        </p:nvSpPr>
        <p:spPr>
          <a:xfrm>
            <a:off x="755576" y="2603304"/>
            <a:ext cx="1944216" cy="1188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No matter </a:t>
            </a:r>
            <a:r>
              <a:rPr lang="da-DK" sz="1400" dirty="0" err="1" smtClean="0"/>
              <a:t>how</a:t>
            </a:r>
            <a:r>
              <a:rPr lang="da-DK" sz="1400" dirty="0" smtClean="0"/>
              <a:t> </a:t>
            </a:r>
            <a:r>
              <a:rPr lang="da-DK" sz="1400" dirty="0" err="1" smtClean="0"/>
              <a:t>much</a:t>
            </a:r>
            <a:r>
              <a:rPr lang="da-DK" sz="1400" dirty="0" smtClean="0"/>
              <a:t> </a:t>
            </a:r>
            <a:r>
              <a:rPr lang="da-DK" sz="1400" dirty="0" err="1" smtClean="0"/>
              <a:t>we</a:t>
            </a:r>
            <a:r>
              <a:rPr lang="da-DK" sz="1400" dirty="0" smtClean="0"/>
              <a:t> limit the CO</a:t>
            </a:r>
            <a:r>
              <a:rPr lang="da-DK" sz="1400" baseline="-25000" dirty="0" smtClean="0"/>
              <a:t>2 </a:t>
            </a:r>
            <a:r>
              <a:rPr lang="da-DK" sz="1400" dirty="0" smtClean="0"/>
              <a:t> emissions, the </a:t>
            </a:r>
            <a:r>
              <a:rPr lang="da-DK" sz="1400" dirty="0" err="1" smtClean="0"/>
              <a:t>climate</a:t>
            </a:r>
            <a:r>
              <a:rPr lang="da-DK" sz="1400" dirty="0" smtClean="0"/>
              <a:t> </a:t>
            </a:r>
            <a:r>
              <a:rPr lang="da-DK" sz="1400" dirty="0" err="1" smtClean="0"/>
              <a:t>changes</a:t>
            </a:r>
            <a:r>
              <a:rPr lang="da-DK" sz="1400" dirty="0" smtClean="0"/>
              <a:t> and </a:t>
            </a:r>
            <a:r>
              <a:rPr lang="da-DK" sz="1400" dirty="0" err="1" smtClean="0"/>
              <a:t>we</a:t>
            </a:r>
            <a:r>
              <a:rPr lang="da-DK" sz="1400" dirty="0" smtClean="0"/>
              <a:t> </a:t>
            </a:r>
            <a:r>
              <a:rPr lang="da-DK" sz="1400" dirty="0" err="1" smtClean="0"/>
              <a:t>need</a:t>
            </a:r>
            <a:r>
              <a:rPr lang="da-DK" sz="1400" dirty="0" smtClean="0"/>
              <a:t> to </a:t>
            </a:r>
            <a:r>
              <a:rPr lang="da-DK" sz="1400" dirty="0" err="1" smtClean="0"/>
              <a:t>adapt</a:t>
            </a:r>
            <a:r>
              <a:rPr lang="da-DK" sz="1400" dirty="0" smtClean="0"/>
              <a:t>!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4232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7" t="20340" r="6102" b="16474"/>
          <a:stretch/>
        </p:blipFill>
        <p:spPr bwMode="auto">
          <a:xfrm>
            <a:off x="3122311" y="1337209"/>
            <a:ext cx="3341222" cy="20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27584" y="1491631"/>
            <a:ext cx="2330722" cy="268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899592" y="1195176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Partners of Collaboration</a:t>
            </a:r>
            <a:endParaRPr lang="en-GB" sz="1600" b="1" dirty="0"/>
          </a:p>
        </p:txBody>
      </p:sp>
      <p:sp>
        <p:nvSpPr>
          <p:cNvPr id="7" name="Rektangel 6"/>
          <p:cNvSpPr/>
          <p:nvPr/>
        </p:nvSpPr>
        <p:spPr>
          <a:xfrm>
            <a:off x="6444208" y="118363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Supporting Partners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3"/>
          <a:stretch/>
        </p:blipFill>
        <p:spPr bwMode="auto">
          <a:xfrm>
            <a:off x="6372200" y="1526832"/>
            <a:ext cx="1872208" cy="180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t="71705" r="25101" b="8390"/>
          <a:stretch/>
        </p:blipFill>
        <p:spPr bwMode="auto">
          <a:xfrm>
            <a:off x="2965353" y="3327835"/>
            <a:ext cx="6031611" cy="111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frundet rektangel 10"/>
          <p:cNvSpPr/>
          <p:nvPr/>
        </p:nvSpPr>
        <p:spPr>
          <a:xfrm>
            <a:off x="943690" y="4250467"/>
            <a:ext cx="1872208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Project period 6 years</a:t>
            </a:r>
            <a:endParaRPr lang="en-GB" sz="1200" dirty="0"/>
          </a:p>
          <a:p>
            <a:r>
              <a:rPr lang="en-GB" sz="1200" dirty="0"/>
              <a:t>Budget </a:t>
            </a:r>
            <a:r>
              <a:rPr lang="en-GB" sz="1200" dirty="0" smtClean="0"/>
              <a:t>EUR 12m</a:t>
            </a:r>
            <a:endParaRPr lang="en-GB" sz="1200" dirty="0"/>
          </a:p>
          <a:p>
            <a:r>
              <a:rPr lang="en-GB" sz="1200" dirty="0" smtClean="0"/>
              <a:t>Support EUR 7m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87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1522&quot;&gt;&lt;/object&gt;&lt;object type=&quot;2&quot; unique_id=&quot;11523&quot;&gt;&lt;object type=&quot;3&quot; unique_id=&quot;11534&quot;&gt;&lt;property id=&quot;20148&quot; value=&quot;5&quot;/&gt;&lt;property id=&quot;20300&quot; value=&quot;Slide 1&quot;/&gt;&lt;property id=&quot;20307&quot; value=&quot;260&quot;/&gt;&lt;/object&gt;&lt;object type=&quot;3&quot; unique_id=&quot;11537&quot;&gt;&lt;property id=&quot;20148&quot; value=&quot;5&quot;/&gt;&lt;property id=&quot;20300&quot; value=&quot;Slide 5&quot;/&gt;&lt;property id=&quot;20307&quot; value=&quot;288&quot;/&gt;&lt;/object&gt;&lt;object type=&quot;3&quot; unique_id=&quot;11538&quot;&gt;&lt;property id=&quot;20148&quot; value=&quot;5&quot;/&gt;&lt;property id=&quot;20300&quot; value=&quot;Slide 6&quot;/&gt;&lt;property id=&quot;20307&quot; value=&quot;284&quot;/&gt;&lt;/object&gt;&lt;object type=&quot;3&quot; unique_id=&quot;11539&quot;&gt;&lt;property id=&quot;20148&quot; value=&quot;5&quot;/&gt;&lt;property id=&quot;20300&quot; value=&quot;Slide 27 - &amp;quot;C2C CC – a Pathway to a Climate Resilient Region&amp;quot;&quot;/&gt;&lt;property id=&quot;20307&quot; value=&quot;278&quot;/&gt;&lt;/object&gt;&lt;object type=&quot;3&quot; unique_id=&quot;11540&quot;&gt;&lt;property id=&quot;20148&quot; value=&quot;5&quot;/&gt;&lt;property id=&quot;20300&quot; value=&quot;Slide 23 - &amp;quot;Remote Sensing as a Tool – using the Copernicus programme data&amp;quot;&quot;/&gt;&lt;property id=&quot;20307&quot; value=&quot;283&quot;/&gt;&lt;/object&gt;&lt;object type=&quot;3&quot; unique_id=&quot;11541&quot;&gt;&lt;property id=&quot;20148&quot; value=&quot;5&quot;/&gt;&lt;property id=&quot;20300&quot; value=&quot;Slide 11&quot;/&gt;&lt;property id=&quot;20307&quot; value=&quot;287&quot;/&gt;&lt;/object&gt;&lt;object type=&quot;3&quot; unique_id=&quot;11543&quot;&gt;&lt;property id=&quot;20148&quot; value=&quot;5&quot;/&gt;&lt;property id=&quot;20300&quot; value=&quot;Slide 22&quot;/&gt;&lt;property id=&quot;20307&quot; value=&quot;263&quot;/&gt;&lt;/object&gt;&lt;object type=&quot;3&quot; unique_id=&quot;11651&quot;&gt;&lt;property id=&quot;20148&quot; value=&quot;5&quot;/&gt;&lt;property id=&quot;20300&quot; value=&quot;Slide 7&quot;/&gt;&lt;property id=&quot;20307&quot; value=&quot;289&quot;/&gt;&lt;/object&gt;&lt;object type=&quot;3&quot; unique_id=&quot;11652&quot;&gt;&lt;property id=&quot;20148&quot; value=&quot;5&quot;/&gt;&lt;property id=&quot;20300&quot; value=&quot;Slide 28 - &amp;quot;The Life Integrated Project Coast to Coast Climate Challenge is,&amp;quot;&quot;/&gt;&lt;property id=&quot;20307&quot; value=&quot;290&quot;/&gt;&lt;/object&gt;&lt;object type=&quot;3&quot; unique_id=&quot;11775&quot;&gt;&lt;property id=&quot;20148&quot; value=&quot;5&quot;/&gt;&lt;property id=&quot;20300&quot; value=&quot;Slide 4 - &amp;quot;Water challenges in the year 2100 (in Denmark)&amp;quot;&quot;/&gt;&lt;property id=&quot;20307&quot; value=&quot;295&quot;/&gt;&lt;/object&gt;&lt;object type=&quot;3&quot; unique_id=&quot;11776&quot;&gt;&lt;property id=&quot;20148&quot; value=&quot;5&quot;/&gt;&lt;property id=&quot;20300&quot; value=&quot;Slide 8&quot;/&gt;&lt;property id=&quot;20307&quot; value=&quot;296&quot;/&gt;&lt;/object&gt;&lt;object type=&quot;3&quot; unique_id=&quot;11778&quot;&gt;&lt;property id=&quot;20148&quot; value=&quot;5&quot;/&gt;&lt;property id=&quot;20300&quot; value=&quot;Slide 13 - &amp;quot;The overall objective&amp;quot;&quot;/&gt;&lt;property id=&quot;20307&quot; value=&quot;298&quot;/&gt;&lt;/object&gt;&lt;object type=&quot;3&quot; unique_id=&quot;11779&quot;&gt;&lt;property id=&quot;20148&quot; value=&quot;5&quot;/&gt;&lt;property id=&quot;20300&quot; value=&quot;Slide 10 - &amp;quot;The Direction&amp;quot;&quot;/&gt;&lt;property id=&quot;20307&quot; value=&quot;299&quot;/&gt;&lt;/object&gt;&lt;object type=&quot;3&quot; unique_id=&quot;11781&quot;&gt;&lt;property id=&quot;20148&quot; value=&quot;5&quot;/&gt;&lt;property id=&quot;20300&quot; value=&quot;Slide 9 - &amp;quot;The Project&amp;quot;&quot;/&gt;&lt;property id=&quot;20307&quot; value=&quot;301&quot;/&gt;&lt;/object&gt;&lt;object type=&quot;3&quot; unique_id=&quot;11782&quot;&gt;&lt;property id=&quot;20148&quot; value=&quot;5&quot;/&gt;&lt;property id=&quot;20300&quot; value=&quot;Slide 14&quot;/&gt;&lt;property id=&quot;20307&quot; value=&quot;302&quot;/&gt;&lt;/object&gt;&lt;object type=&quot;3&quot; unique_id=&quot;11783&quot;&gt;&lt;property id=&quot;20148&quot; value=&quot;5&quot;/&gt;&lt;property id=&quot;20300&quot; value=&quot;Slide 15&quot;/&gt;&lt;property id=&quot;20307&quot; value=&quot;303&quot;/&gt;&lt;/object&gt;&lt;object type=&quot;3&quot; unique_id=&quot;11784&quot;&gt;&lt;property id=&quot;20148&quot; value=&quot;5&quot;/&gt;&lt;property id=&quot;20300&quot; value=&quot;Slide 16&quot;/&gt;&lt;property id=&quot;20307&quot; value=&quot;304&quot;/&gt;&lt;/object&gt;&lt;object type=&quot;3&quot; unique_id=&quot;11785&quot;&gt;&lt;property id=&quot;20148&quot; value=&quot;5&quot;/&gt;&lt;property id=&quot;20300&quot; value=&quot;Slide 20 - &amp;quot;Many changes are needed&amp;quot;&quot;/&gt;&lt;property id=&quot;20307&quot; value=&quot;305&quot;/&gt;&lt;/object&gt;&lt;object type=&quot;3&quot; unique_id=&quot;11786&quot;&gt;&lt;property id=&quot;20148&quot; value=&quot;5&quot;/&gt;&lt;property id=&quot;20300&quot; value=&quot;Slide 21&quot;/&gt;&lt;property id=&quot;20307&quot; value=&quot;306&quot;/&gt;&lt;/object&gt;&lt;object type=&quot;3&quot; unique_id=&quot;11787&quot;&gt;&lt;property id=&quot;20148&quot; value=&quot;5&quot;/&gt;&lt;property id=&quot;20300&quot; value=&quot;Slide 25 - &amp;quot;To udstillingsvinduer&amp;quot;&quot;/&gt;&lt;property id=&quot;20307&quot; value=&quot;307&quot;/&gt;&lt;/object&gt;&lt;object type=&quot;3&quot; unique_id=&quot;11788&quot;&gt;&lt;property id=&quot;20148&quot; value=&quot;5&quot;/&gt;&lt;property id=&quot;20300&quot; value=&quot;Slide 26 - &amp;quot;Dissemination&amp;quot;&quot;/&gt;&lt;property id=&quot;20307&quot; value=&quot;294&quot;/&gt;&lt;/object&gt;&lt;object type=&quot;3&quot; unique_id=&quot;11789&quot;&gt;&lt;property id=&quot;20148&quot; value=&quot;5&quot;/&gt;&lt;property id=&quot;20300&quot; value=&quot;Slide 29 - &amp;quot;Thank you for listening&amp;#x0D;&amp;#x0A;&amp;#x0D;&amp;#x0A;&amp;#x0D;&amp;#x0A;&amp;#x0D;&amp;#x0A;Rikke Nan Valdemarsen&amp;#x0D;&amp;#x0A;rikke.nan@ru.rm.dk&amp;#x0D;&amp;#x0A;Mobile +45 29 64 60 52&amp;#x0D;&amp;#x0A;www.c2ccc.eu&amp;#x0D;&amp;#x0A;&amp;quot;&quot;/&gt;&lt;property id=&quot;20307&quot; value=&quot;293&quot;/&gt;&lt;/object&gt;&lt;object type=&quot;3&quot; unique_id=&quot;12285&quot;&gt;&lt;property id=&quot;20148&quot; value=&quot;5&quot;/&gt;&lt;property id=&quot;20300&quot; value=&quot;Slide 3 - &amp;quot;Introduction to&amp;#x0D;&amp;#x0A;Central Denmark Region&amp;quot;&quot;/&gt;&lt;property id=&quot;20307&quot; value=&quot;308&quot;/&gt;&lt;/object&gt;&lt;object type=&quot;3&quot; unique_id=&quot;13256&quot;&gt;&lt;property id=&quot;20148&quot; value=&quot;5&quot;/&gt;&lt;property id=&quot;20300&quot; value=&quot;Slide 17&quot;/&gt;&lt;property id=&quot;20307&quot; value=&quot;309&quot;/&gt;&lt;/object&gt;&lt;object type=&quot;3&quot; unique_id=&quot;13569&quot;&gt;&lt;property id=&quot;20148&quot; value=&quot;5&quot;/&gt;&lt;property id=&quot;20300&quot; value=&quot;Slide 2 - &amp;quot;Who am I?&amp;quot;&quot;/&gt;&lt;property id=&quot;20307&quot; value=&quot;310&quot;/&gt;&lt;/object&gt;&lt;object type=&quot;3&quot; unique_id=&quot;13624&quot;&gt;&lt;property id=&quot;20148&quot; value=&quot;5&quot;/&gt;&lt;property id=&quot;20300&quot; value=&quot;Slide 12 - &amp;quot;Governance&amp;quot;&quot;/&gt;&lt;property id=&quot;20307&quot; value=&quot;311&quot;/&gt;&lt;/object&gt;&lt;object type=&quot;3&quot; unique_id=&quot;13737&quot;&gt;&lt;property id=&quot;20148&quot; value=&quot;5&quot;/&gt;&lt;property id=&quot;20300&quot; value=&quot;Slide 18 - &amp;quot;Klimavejen – permeable asphalt with a multi functional solution&amp;quot;&quot;/&gt;&lt;property id=&quot;20307&quot; value=&quot;312&quot;/&gt;&lt;/object&gt;&lt;object type=&quot;3&quot; unique_id=&quot;14179&quot;&gt;&lt;property id=&quot;20148&quot; value=&quot;5&quot;/&gt;&lt;property id=&quot;20300&quot; value=&quot;Slide 19 - &amp;quot;&amp;#x0D;&amp;#x0A;&amp;#x0D;&amp;#x0A;WaterCoG&amp;#x0D;&amp;#x0A;&amp;quot;&quot;/&gt;&lt;property id=&quot;20307&quot; value=&quot;313&quot;/&gt;&lt;/object&gt;&lt;object type=&quot;3&quot; unique_id=&quot;14390&quot;&gt;&lt;property id=&quot;20148&quot; value=&quot;5&quot;/&gt;&lt;property id=&quot;20300&quot; value=&quot;Slide 24 - &amp;quot;Game changers – new paradigms in innovation and business development&amp;quot;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970</Words>
  <Application>Microsoft Office PowerPoint</Application>
  <PresentationFormat>Skærmshow (16:9)</PresentationFormat>
  <Paragraphs>231</Paragraphs>
  <Slides>29</Slides>
  <Notes>11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PowerPoint-præsentation</vt:lpstr>
      <vt:lpstr>Who am I?</vt:lpstr>
      <vt:lpstr>Introduction to Central Denmark Region</vt:lpstr>
      <vt:lpstr>Water challenges in the year 2100 (in Denmark)</vt:lpstr>
      <vt:lpstr>PowerPoint-præsentation</vt:lpstr>
      <vt:lpstr>PowerPoint-præsentation</vt:lpstr>
      <vt:lpstr>PowerPoint-præsentation</vt:lpstr>
      <vt:lpstr>PowerPoint-præsentation</vt:lpstr>
      <vt:lpstr>The Project</vt:lpstr>
      <vt:lpstr>The Direction</vt:lpstr>
      <vt:lpstr>PowerPoint-præsentation</vt:lpstr>
      <vt:lpstr>Governance</vt:lpstr>
      <vt:lpstr>The overall objective</vt:lpstr>
      <vt:lpstr>PowerPoint-præsentation</vt:lpstr>
      <vt:lpstr>PowerPoint-præsentation</vt:lpstr>
      <vt:lpstr>PowerPoint-præsentation</vt:lpstr>
      <vt:lpstr>PowerPoint-præsentation</vt:lpstr>
      <vt:lpstr>Klimavejen – permeable asphalt with a multi functional solution</vt:lpstr>
      <vt:lpstr>  WaterCoG </vt:lpstr>
      <vt:lpstr>Many changes are needed</vt:lpstr>
      <vt:lpstr>PowerPoint-præsentation</vt:lpstr>
      <vt:lpstr>PowerPoint-præsentation</vt:lpstr>
      <vt:lpstr>Remote Sensing as a Tool – using the Copernicus programme data</vt:lpstr>
      <vt:lpstr>Game changers – new paradigms in innovation and business development</vt:lpstr>
      <vt:lpstr>To udstillingsvinduer</vt:lpstr>
      <vt:lpstr>Dissemination</vt:lpstr>
      <vt:lpstr>C2C CC – a Pathway to a Climate Resilient Region</vt:lpstr>
      <vt:lpstr>The Life Integrated Project Coast to Coast Climate Challenge is,</vt:lpstr>
      <vt:lpstr>Thank you for listening    Rikke Nan Valdemarsen rikke.nan@ru.rm.dk Mobile +45 29 64 60 52 www.c2ccc.eu 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er det?</dc:title>
  <dc:creator>Dorthe Selmer</dc:creator>
  <cp:lastModifiedBy>Christian Billund Dehlbæk</cp:lastModifiedBy>
  <cp:revision>249</cp:revision>
  <cp:lastPrinted>2017-05-15T10:38:38Z</cp:lastPrinted>
  <dcterms:created xsi:type="dcterms:W3CDTF">2017-01-23T08:45:03Z</dcterms:created>
  <dcterms:modified xsi:type="dcterms:W3CDTF">2019-04-03T07:36:52Z</dcterms:modified>
  <dc:language>da-DK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Region Midtjylland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Skærmshow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