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83" r:id="rId4"/>
    <p:sldId id="284" r:id="rId5"/>
    <p:sldId id="260" r:id="rId6"/>
    <p:sldId id="275" r:id="rId7"/>
    <p:sldId id="266" r:id="rId8"/>
    <p:sldId id="286" r:id="rId9"/>
    <p:sldId id="287" r:id="rId10"/>
    <p:sldId id="282" r:id="rId11"/>
    <p:sldId id="269" r:id="rId12"/>
    <p:sldId id="268" r:id="rId13"/>
  </p:sldIdLst>
  <p:sldSz cx="9144000" cy="5143500" type="screen16x9"/>
  <p:notesSz cx="6797675" cy="9926638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ffer Buch-Larsen" initials="C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668" autoAdjust="0"/>
  </p:normalViewPr>
  <p:slideViewPr>
    <p:cSldViewPr>
      <p:cViewPr varScale="1">
        <p:scale>
          <a:sx n="67" d="100"/>
          <a:sy n="67" d="100"/>
        </p:scale>
        <p:origin x="-27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E054-60BE-4544-80FA-20C68FA78D29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6E9AB-F35F-4FE6-BEF1-D058DFEA9E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364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 smtClean="0"/>
              <a:t>Thank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. My </a:t>
            </a:r>
            <a:r>
              <a:rPr lang="da-DK" baseline="0" dirty="0" err="1" smtClean="0"/>
              <a:t>presentation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called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cross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boundary</a:t>
            </a:r>
            <a:r>
              <a:rPr lang="da-DK" baseline="0" dirty="0" smtClean="0"/>
              <a:t> innovation and business </a:t>
            </a:r>
            <a:r>
              <a:rPr lang="da-DK" baseline="0" dirty="0" err="1" smtClean="0"/>
              <a:t>developement</a:t>
            </a:r>
            <a:r>
              <a:rPr lang="da-DK" baseline="0" dirty="0" smtClean="0"/>
              <a:t> in Central Denmark Region and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sounds a bit boring, så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doing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structuring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presentation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three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questions</a:t>
            </a:r>
            <a:r>
              <a:rPr lang="da-DK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do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have in Denmark on a national </a:t>
            </a:r>
            <a:r>
              <a:rPr lang="da-DK" baseline="0" dirty="0" err="1" smtClean="0"/>
              <a:t>level</a:t>
            </a:r>
            <a:r>
              <a:rPr lang="da-DK" baseline="0" dirty="0" smtClean="0"/>
              <a:t> in general?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do </a:t>
            </a:r>
            <a:r>
              <a:rPr lang="da-DK" baseline="0" dirty="0" err="1" smtClean="0"/>
              <a:t>SME´s</a:t>
            </a:r>
            <a:r>
              <a:rPr lang="da-DK" baseline="0" dirty="0" smtClean="0"/>
              <a:t> have in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region in relation to realising the </a:t>
            </a:r>
            <a:r>
              <a:rPr lang="da-DK" baseline="0" dirty="0" err="1" smtClean="0"/>
              <a:t>big</a:t>
            </a:r>
            <a:r>
              <a:rPr lang="da-DK" baseline="0" dirty="0" smtClean="0"/>
              <a:t> business </a:t>
            </a:r>
            <a:r>
              <a:rPr lang="da-DK" baseline="0" dirty="0" err="1" smtClean="0"/>
              <a:t>oppurtunities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adaptation?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a-DK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does</a:t>
            </a:r>
            <a:r>
              <a:rPr lang="da-DK" baseline="0" dirty="0" smtClean="0"/>
              <a:t> C2C CC give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in relation to </a:t>
            </a:r>
            <a:r>
              <a:rPr lang="da-DK" baseline="0" dirty="0" err="1" smtClean="0"/>
              <a:t>overcoming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? 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7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C2C CC gives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adaptation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 This is the fundament for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holistic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adaptations solutions. Cross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sectoral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colaboration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cross-boundary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witin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but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solution to a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art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innvative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 and products in Central Denmark region. 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The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full</a:t>
            </a:r>
            <a:r>
              <a:rPr lang="da-DK" baseline="0" dirty="0" smtClean="0"/>
              <a:t> potential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only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reached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stakholders </a:t>
            </a:r>
            <a:r>
              <a:rPr lang="da-DK" baseline="0" dirty="0" err="1" smtClean="0"/>
              <a:t>works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together</a:t>
            </a:r>
            <a:r>
              <a:rPr lang="da-DK" baseline="0" dirty="0" smtClean="0"/>
              <a:t>. This is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good</a:t>
            </a:r>
            <a:r>
              <a:rPr lang="da-DK" baseline="0" dirty="0" smtClean="0"/>
              <a:t> at but </a:t>
            </a:r>
            <a:r>
              <a:rPr lang="da-DK" baseline="0" dirty="0" err="1" smtClean="0"/>
              <a:t>want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even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at in Central Denmark Region.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Central</a:t>
            </a:r>
            <a:r>
              <a:rPr lang="da-DK" baseline="0" dirty="0" smtClean="0"/>
              <a:t> Denmark Region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actively</a:t>
            </a:r>
            <a:r>
              <a:rPr lang="da-DK" baseline="0" dirty="0" smtClean="0"/>
              <a:t> support the </a:t>
            </a:r>
            <a:r>
              <a:rPr lang="da-DK" baseline="0" dirty="0" err="1" smtClean="0"/>
              <a:t>emering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cluster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collaboration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stakeholders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order</a:t>
            </a:r>
            <a:r>
              <a:rPr lang="da-DK" baseline="0" dirty="0" smtClean="0"/>
              <a:t> to support </a:t>
            </a:r>
            <a:r>
              <a:rPr lang="da-DK" baseline="0" dirty="0" err="1" smtClean="0"/>
              <a:t>consisions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crossboundary</a:t>
            </a:r>
            <a:r>
              <a:rPr lang="da-DK" baseline="0" dirty="0" smtClean="0"/>
              <a:t> innovation and </a:t>
            </a:r>
            <a:r>
              <a:rPr lang="da-DK" baseline="0" dirty="0" err="1" smtClean="0"/>
              <a:t>buisness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 for jobs and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exports</a:t>
            </a:r>
            <a:r>
              <a:rPr lang="da-DK" baseline="0" dirty="0" smtClean="0"/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Vand- og klimatilpasningsvirksomheder står overfor mange af de samme udfordringer som vindindustrien oplevede for få år siden inden Region Midtjylland var med til at løfte området via eksempelvis understøttelse af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netværk for underleverandører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(jf. Mandag Morgens analyse). Dvs. der er en plads og opgave for regionen i forhold til at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skabe bedre ramme betingelser som vi gjorde for vind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Læg her til at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 Midtjylland har mere end 25% af vandvirksomhederne i DK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at markedet for klimatilpasning vurderes at være tre gange så stort som markedet for vind - det giver en idé om at der kan være et kæmpe uudnyttet potentiale her i forhold til at skabe vækst og arbejdspladser i RM. 1% mere eksport på området i DK svarer til 4000 nye arbejdspladser jf. Vandvision 2025. Og det svarer alt andet lige til 1000 nye arbejdspladser i Region Midtjylland.)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69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Coast to </a:t>
            </a:r>
            <a:r>
              <a:rPr lang="da-DK" dirty="0" err="1" smtClean="0"/>
              <a:t>coast</a:t>
            </a:r>
            <a:r>
              <a:rPr lang="da-DK" baseline="0" dirty="0" smtClean="0"/>
              <a:t> gives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</a:t>
            </a:r>
            <a:r>
              <a:rPr lang="da-DK" dirty="0" smtClean="0"/>
              <a:t>24 </a:t>
            </a:r>
            <a:r>
              <a:rPr lang="da-DK" dirty="0" err="1" smtClean="0"/>
              <a:t>triple</a:t>
            </a:r>
            <a:r>
              <a:rPr lang="da-DK" dirty="0" smtClean="0"/>
              <a:t> </a:t>
            </a:r>
            <a:r>
              <a:rPr lang="da-DK" dirty="0" err="1" smtClean="0"/>
              <a:t>helix</a:t>
            </a:r>
            <a:r>
              <a:rPr lang="da-DK" dirty="0" smtClean="0"/>
              <a:t> cases on</a:t>
            </a:r>
            <a:r>
              <a:rPr lang="da-DK" baseline="0" dirty="0" smtClean="0"/>
              <a:t> solutions to </a:t>
            </a:r>
            <a:r>
              <a:rPr lang="da-DK" baseline="0" dirty="0" err="1" smtClean="0"/>
              <a:t>clamate</a:t>
            </a:r>
            <a:r>
              <a:rPr lang="da-DK" baseline="0" dirty="0" smtClean="0"/>
              <a:t> adaptation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. This gives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excellent fundament for at </a:t>
            </a:r>
            <a:r>
              <a:rPr lang="da-DK" baseline="0" dirty="0" err="1" smtClean="0"/>
              <a:t>danish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storytelling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around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adaptation solutions </a:t>
            </a:r>
            <a:r>
              <a:rPr lang="da-DK" baseline="0" dirty="0" err="1" smtClean="0"/>
              <a:t>across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different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sectors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boundaries</a:t>
            </a:r>
            <a:r>
              <a:rPr lang="da-DK" baseline="0" dirty="0" smtClean="0"/>
              <a:t> and disciplins.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err="1" smtClean="0"/>
              <a:t>Though</a:t>
            </a:r>
            <a:r>
              <a:rPr lang="da-DK" baseline="0" dirty="0" smtClean="0"/>
              <a:t> 24 </a:t>
            </a:r>
            <a:r>
              <a:rPr lang="da-DK" baseline="0" dirty="0" err="1" smtClean="0"/>
              <a:t>projects</a:t>
            </a:r>
            <a:r>
              <a:rPr lang="da-DK" baseline="0" dirty="0" smtClean="0"/>
              <a:t> 31 partneres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collaborat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solutions with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cases </a:t>
            </a:r>
            <a:r>
              <a:rPr lang="da-DK" baseline="0" dirty="0" err="1" smtClean="0"/>
              <a:t>really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strong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appealing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worlds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adaptation.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Jobs and </a:t>
            </a:r>
            <a:r>
              <a:rPr lang="da-DK" baseline="0" dirty="0" err="1" smtClean="0"/>
              <a:t>bettering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danish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exports</a:t>
            </a:r>
            <a:r>
              <a:rPr lang="da-DK" baseline="0" dirty="0" smtClean="0"/>
              <a:t> – Water Vision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41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art showrooms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One in Skanderborg in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eastern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Lemvig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western part of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region.</a:t>
            </a:r>
          </a:p>
          <a:p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exebitionrooms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showcase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danish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adaptions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Coast to Coast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 but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spinoff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Coast to Coast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Challenge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Central Denmark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public institutions,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utilites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organizaions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internationally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Good solutions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and more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C2C CC gives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new showrooms so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fine solutions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management in a professionel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tourisme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business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region. 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AquaGlobe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Skanderborg in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midle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exebitioning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freshwater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solutions (SUDS)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exaples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24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 in C2C CC but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Denmark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Denmark Region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showrooms with national platforms in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synergies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ex.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cloaboration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Invest in Denmark (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investments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Denmark) and State of Green (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national showroom for alle green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pratices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Denmark)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9A07-FDF0-48D4-9B4F-BDAE0C2B38B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70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On a national </a:t>
            </a:r>
            <a:r>
              <a:rPr lang="da-DK" dirty="0" err="1" smtClean="0"/>
              <a:t>level</a:t>
            </a:r>
            <a:r>
              <a:rPr lang="da-DK" dirty="0" smtClean="0"/>
              <a:t> </a:t>
            </a: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 smtClean="0"/>
              <a:t>challenges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More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rain</a:t>
            </a:r>
            <a:r>
              <a:rPr lang="da-DK" baseline="0" dirty="0" smtClean="0"/>
              <a:t>: 10-40% in 2100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err="1" smtClean="0"/>
              <a:t>Rising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sealevels</a:t>
            </a:r>
            <a:r>
              <a:rPr lang="da-DK" baseline="0" dirty="0" smtClean="0"/>
              <a:t>: ½-1 m rise in </a:t>
            </a:r>
            <a:r>
              <a:rPr lang="da-DK" baseline="0" dirty="0" err="1" smtClean="0"/>
              <a:t>sealevel</a:t>
            </a:r>
            <a:r>
              <a:rPr lang="da-DK" baseline="0" dirty="0" smtClean="0"/>
              <a:t> in 2100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The </a:t>
            </a:r>
            <a:r>
              <a:rPr lang="da-DK" baseline="0" dirty="0" err="1" smtClean="0"/>
              <a:t>groundwater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rise up to 2 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5-15% </a:t>
            </a:r>
            <a:r>
              <a:rPr lang="da-DK" baseline="0" dirty="0" err="1" smtClean="0"/>
              <a:t>increase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waterflow</a:t>
            </a:r>
            <a:r>
              <a:rPr lang="da-DK" baseline="0" dirty="0" smtClean="0"/>
              <a:t> due to more </a:t>
            </a:r>
            <a:r>
              <a:rPr lang="da-DK" baseline="0" dirty="0" err="1" smtClean="0"/>
              <a:t>rain</a:t>
            </a:r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err="1" smtClean="0"/>
              <a:t>Climate</a:t>
            </a:r>
            <a:r>
              <a:rPr lang="da-DK" dirty="0" smtClean="0"/>
              <a:t> </a:t>
            </a:r>
            <a:r>
              <a:rPr lang="da-DK" dirty="0" err="1" smtClean="0"/>
              <a:t>challenges</a:t>
            </a:r>
            <a:r>
              <a:rPr lang="da-DK" dirty="0" smtClean="0"/>
              <a:t> = business </a:t>
            </a:r>
            <a:r>
              <a:rPr lang="da-DK" dirty="0" err="1" smtClean="0"/>
              <a:t>opportunities</a:t>
            </a:r>
            <a:r>
              <a:rPr lang="da-DK" dirty="0" smtClean="0"/>
              <a:t>. Solutions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in an intelligent matter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create</a:t>
            </a:r>
            <a:r>
              <a:rPr lang="da-DK" baseline="0" dirty="0" smtClean="0"/>
              <a:t> new jobs and </a:t>
            </a:r>
            <a:r>
              <a:rPr lang="da-DK" baseline="0" dirty="0" err="1" smtClean="0"/>
              <a:t>increase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exports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market</a:t>
            </a:r>
            <a:r>
              <a:rPr lang="da-DK" baseline="0" dirty="0" smtClean="0"/>
              <a:t> and give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an </a:t>
            </a:r>
            <a:r>
              <a:rPr lang="da-DK" baseline="0" dirty="0" err="1" smtClean="0"/>
              <a:t>opportunity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help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regions and </a:t>
            </a:r>
            <a:r>
              <a:rPr lang="da-DK" baseline="0" dirty="0" err="1" smtClean="0"/>
              <a:t>countries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face </a:t>
            </a:r>
            <a:r>
              <a:rPr lang="da-DK" baseline="0" dirty="0" err="1" smtClean="0"/>
              <a:t>similar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.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Solutions to </a:t>
            </a:r>
            <a:r>
              <a:rPr lang="da-DK" b="1" baseline="0" dirty="0" err="1" smtClean="0"/>
              <a:t>these</a:t>
            </a:r>
            <a:r>
              <a:rPr lang="da-DK" b="1" baseline="0" dirty="0" smtClean="0"/>
              <a:t> problems </a:t>
            </a:r>
            <a:r>
              <a:rPr lang="da-DK" b="1" baseline="0" dirty="0" err="1" smtClean="0"/>
              <a:t>are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complex</a:t>
            </a:r>
            <a:r>
              <a:rPr lang="da-DK" b="1" baseline="0" dirty="0" smtClean="0"/>
              <a:t> and </a:t>
            </a:r>
            <a:r>
              <a:rPr lang="da-DK" b="1" baseline="0" dirty="0" err="1" smtClean="0"/>
              <a:t>demand</a:t>
            </a:r>
            <a:r>
              <a:rPr lang="da-DK" b="1" baseline="0" dirty="0" smtClean="0"/>
              <a:t> inputs and </a:t>
            </a:r>
            <a:r>
              <a:rPr lang="da-DK" b="1" baseline="0" dirty="0" err="1" smtClean="0"/>
              <a:t>knowledge</a:t>
            </a:r>
            <a:r>
              <a:rPr lang="da-DK" b="1" baseline="0" dirty="0" smtClean="0"/>
              <a:t> from </a:t>
            </a:r>
            <a:r>
              <a:rPr lang="da-DK" b="1" baseline="0" dirty="0" err="1" smtClean="0"/>
              <a:t>different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sectors</a:t>
            </a:r>
            <a:r>
              <a:rPr lang="da-DK" b="1" baseline="0" dirty="0" smtClean="0"/>
              <a:t> and </a:t>
            </a:r>
            <a:r>
              <a:rPr lang="da-DK" b="1" baseline="0" dirty="0" err="1" smtClean="0"/>
              <a:t>knowledge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diciplins</a:t>
            </a:r>
            <a:endParaRPr lang="da-DK" b="1" baseline="0" dirty="0" smtClean="0"/>
          </a:p>
          <a:p>
            <a:r>
              <a:rPr lang="da-DK" b="1" baseline="0" dirty="0" err="1" smtClean="0"/>
              <a:t>Adressing</a:t>
            </a:r>
            <a:r>
              <a:rPr lang="da-DK" b="1" baseline="0" dirty="0" smtClean="0"/>
              <a:t> the </a:t>
            </a:r>
            <a:r>
              <a:rPr lang="da-DK" b="1" baseline="0" dirty="0" err="1" smtClean="0"/>
              <a:t>water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challenges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incoporation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holistic</a:t>
            </a:r>
            <a:r>
              <a:rPr lang="da-DK" b="1" baseline="0" dirty="0" smtClean="0"/>
              <a:t> solutions </a:t>
            </a:r>
            <a:r>
              <a:rPr lang="da-DK" b="1" baseline="0" dirty="0" err="1" smtClean="0"/>
              <a:t>requires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interdiscilpinary</a:t>
            </a:r>
            <a:r>
              <a:rPr lang="da-DK" b="1" baseline="0" dirty="0" smtClean="0"/>
              <a:t> and </a:t>
            </a:r>
            <a:r>
              <a:rPr lang="da-DK" b="1" baseline="0" dirty="0" err="1" smtClean="0"/>
              <a:t>cross-organisational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cooperation</a:t>
            </a:r>
            <a:endParaRPr lang="da-DK" b="1" baseline="0" dirty="0" smtClean="0"/>
          </a:p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F378-718C-4F04-AAF1-B18562A82F8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806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Knowledge and </a:t>
            </a:r>
            <a:r>
              <a:rPr lang="da-DK" dirty="0" err="1" smtClean="0"/>
              <a:t>competences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spread</a:t>
            </a:r>
            <a:r>
              <a:rPr lang="da-DK" dirty="0" smtClean="0"/>
              <a:t> </a:t>
            </a:r>
            <a:r>
              <a:rPr lang="da-DK" dirty="0" err="1" smtClean="0"/>
              <a:t>across</a:t>
            </a:r>
            <a:r>
              <a:rPr lang="da-DK" dirty="0" smtClean="0"/>
              <a:t> </a:t>
            </a:r>
            <a:r>
              <a:rPr lang="da-DK" dirty="0" err="1" smtClean="0"/>
              <a:t>many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actors</a:t>
            </a:r>
            <a:r>
              <a:rPr lang="da-DK" dirty="0" smtClean="0"/>
              <a:t> and </a:t>
            </a:r>
            <a:r>
              <a:rPr lang="da-DK" dirty="0" err="1" smtClean="0"/>
              <a:t>sectors</a:t>
            </a:r>
            <a:r>
              <a:rPr lang="da-DK" dirty="0" smtClean="0"/>
              <a:t> </a:t>
            </a:r>
            <a:r>
              <a:rPr lang="da-DK" dirty="0" err="1" smtClean="0"/>
              <a:t>who</a:t>
            </a:r>
            <a:r>
              <a:rPr lang="da-DK" dirty="0" smtClean="0"/>
              <a:t> do not </a:t>
            </a:r>
            <a:r>
              <a:rPr lang="da-DK" dirty="0" err="1" smtClean="0"/>
              <a:t>always</a:t>
            </a:r>
            <a:r>
              <a:rPr lang="da-DK" dirty="0" smtClean="0"/>
              <a:t> </a:t>
            </a:r>
            <a:r>
              <a:rPr lang="da-DK" dirty="0" err="1" smtClean="0"/>
              <a:t>coordinate</a:t>
            </a:r>
            <a:r>
              <a:rPr lang="da-DK" dirty="0" smtClean="0"/>
              <a:t> and </a:t>
            </a:r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(ex. business and </a:t>
            </a:r>
            <a:r>
              <a:rPr lang="da-DK" dirty="0" err="1" smtClean="0"/>
              <a:t>academia</a:t>
            </a:r>
            <a:r>
              <a:rPr lang="da-DK" dirty="0" smtClean="0"/>
              <a:t>) </a:t>
            </a:r>
            <a:r>
              <a:rPr lang="da-DK" dirty="0" err="1" smtClean="0"/>
              <a:t>Academia</a:t>
            </a:r>
            <a:r>
              <a:rPr lang="da-DK" dirty="0" smtClean="0"/>
              <a:t> has the </a:t>
            </a:r>
            <a:r>
              <a:rPr lang="da-DK" dirty="0" err="1" smtClean="0"/>
              <a:t>newest</a:t>
            </a:r>
            <a:r>
              <a:rPr lang="da-DK" dirty="0" smtClean="0"/>
              <a:t> </a:t>
            </a:r>
            <a:r>
              <a:rPr lang="da-DK" dirty="0" err="1" smtClean="0"/>
              <a:t>knowledge</a:t>
            </a:r>
            <a:r>
              <a:rPr lang="da-DK" dirty="0" smtClean="0"/>
              <a:t>. Business 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focused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reducing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pains</a:t>
            </a:r>
            <a:r>
              <a:rPr lang="da-DK" baseline="0" dirty="0" smtClean="0"/>
              <a:t> for profit and the public </a:t>
            </a:r>
            <a:r>
              <a:rPr lang="da-DK" baseline="0" dirty="0" err="1" smtClean="0"/>
              <a:t>sector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makes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laws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regulats</a:t>
            </a:r>
            <a:r>
              <a:rPr lang="da-DK" baseline="0" dirty="0" smtClean="0"/>
              <a:t> and is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huge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percurer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sector</a:t>
            </a:r>
            <a:r>
              <a:rPr lang="da-DK" baseline="0" dirty="0" smtClean="0"/>
              <a:t>.</a:t>
            </a:r>
            <a:endParaRPr lang="da-DK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This is a </a:t>
            </a:r>
            <a:r>
              <a:rPr lang="da-DK" dirty="0" err="1" smtClean="0"/>
              <a:t>huge</a:t>
            </a:r>
            <a:r>
              <a:rPr lang="da-DK" dirty="0" smtClean="0"/>
              <a:t> </a:t>
            </a:r>
            <a:r>
              <a:rPr lang="da-DK" dirty="0" err="1" smtClean="0"/>
              <a:t>challenge</a:t>
            </a:r>
            <a:r>
              <a:rPr lang="da-DK" dirty="0" smtClean="0"/>
              <a:t> to </a:t>
            </a:r>
            <a:r>
              <a:rPr lang="da-DK" dirty="0" err="1" smtClean="0"/>
              <a:t>make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sectors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cooperate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others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strenghts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rather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opposites</a:t>
            </a:r>
            <a:r>
              <a:rPr lang="da-DK" dirty="0" smtClean="0"/>
              <a:t>!!!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b="1" baseline="0" dirty="0" smtClean="0"/>
              <a:t>Water </a:t>
            </a:r>
            <a:r>
              <a:rPr lang="da-DK" b="1" baseline="0" dirty="0" err="1" smtClean="0"/>
              <a:t>does</a:t>
            </a:r>
            <a:r>
              <a:rPr lang="da-DK" b="1" baseline="0" dirty="0" smtClean="0"/>
              <a:t> not </a:t>
            </a:r>
            <a:r>
              <a:rPr lang="da-DK" b="1" baseline="0" dirty="0" err="1" smtClean="0"/>
              <a:t>no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boundaries</a:t>
            </a:r>
            <a:r>
              <a:rPr lang="da-DK" b="1" baseline="0" dirty="0" smtClean="0"/>
              <a:t> and </a:t>
            </a:r>
            <a:r>
              <a:rPr lang="da-DK" b="1" baseline="0" dirty="0" err="1" smtClean="0"/>
              <a:t>neither</a:t>
            </a:r>
            <a:r>
              <a:rPr lang="da-DK" b="1" baseline="0" dirty="0" smtClean="0"/>
              <a:t> do the </a:t>
            </a:r>
            <a:r>
              <a:rPr lang="da-DK" b="1" baseline="0" dirty="0" err="1" smtClean="0"/>
              <a:t>good</a:t>
            </a:r>
            <a:r>
              <a:rPr lang="da-DK" b="1" baseline="0" dirty="0" smtClean="0"/>
              <a:t> solutions.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------------------------------------------------------------------------------------------------------------------------------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69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START: If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take</a:t>
            </a:r>
            <a:r>
              <a:rPr lang="da-DK" dirty="0" smtClean="0"/>
              <a:t> a </a:t>
            </a:r>
            <a:r>
              <a:rPr lang="da-DK" dirty="0" err="1" smtClean="0"/>
              <a:t>closer</a:t>
            </a:r>
            <a:r>
              <a:rPr lang="da-DK" dirty="0" smtClean="0"/>
              <a:t> look at the regional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throw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eyes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SME´s</a:t>
            </a:r>
            <a:r>
              <a:rPr lang="da-DK" baseline="0" dirty="0" smtClean="0"/>
              <a:t> in the region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number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challenges</a:t>
            </a:r>
            <a:endParaRPr lang="da-DK" baseline="0" dirty="0" smtClean="0"/>
          </a:p>
          <a:p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err="1" smtClean="0"/>
              <a:t>Lack</a:t>
            </a:r>
            <a:r>
              <a:rPr lang="da-DK" sz="1200" dirty="0" smtClean="0"/>
              <a:t> of </a:t>
            </a:r>
            <a:r>
              <a:rPr lang="da-DK" sz="1200" dirty="0" err="1" smtClean="0"/>
              <a:t>finance</a:t>
            </a:r>
            <a:r>
              <a:rPr lang="da-DK" sz="1200" dirty="0" smtClean="0"/>
              <a:t> in genreal and </a:t>
            </a:r>
            <a:r>
              <a:rPr lang="da-DK" sz="1200" dirty="0" err="1" smtClean="0"/>
              <a:t>knowledge</a:t>
            </a:r>
            <a:r>
              <a:rPr lang="da-DK" sz="1200" dirty="0" smtClean="0"/>
              <a:t> </a:t>
            </a:r>
            <a:r>
              <a:rPr lang="da-DK" sz="1200" dirty="0" err="1" smtClean="0"/>
              <a:t>about</a:t>
            </a:r>
            <a:r>
              <a:rPr lang="da-DK" sz="1200" dirty="0" smtClean="0"/>
              <a:t> the </a:t>
            </a:r>
            <a:r>
              <a:rPr lang="da-DK" sz="1200" dirty="0" err="1" smtClean="0"/>
              <a:t>possibilities</a:t>
            </a:r>
            <a:r>
              <a:rPr lang="da-DK" sz="1200" dirty="0" smtClean="0"/>
              <a:t> of EU-</a:t>
            </a:r>
            <a:r>
              <a:rPr lang="da-DK" sz="1200" dirty="0" err="1" smtClean="0"/>
              <a:t>funding</a:t>
            </a:r>
            <a:r>
              <a:rPr lang="da-DK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The </a:t>
            </a:r>
            <a:r>
              <a:rPr lang="da-DK" sz="1200" dirty="0" err="1" smtClean="0"/>
              <a:t>lack</a:t>
            </a:r>
            <a:r>
              <a:rPr lang="da-DK" sz="1200" dirty="0" smtClean="0"/>
              <a:t> of </a:t>
            </a:r>
            <a:r>
              <a:rPr lang="da-DK" sz="1200" dirty="0" err="1" smtClean="0"/>
              <a:t>knowledge</a:t>
            </a:r>
            <a:r>
              <a:rPr lang="da-DK" sz="1200" dirty="0" smtClean="0"/>
              <a:t> in CA </a:t>
            </a:r>
            <a:r>
              <a:rPr lang="da-DK" sz="1200" dirty="0" err="1" smtClean="0"/>
              <a:t>opportunities</a:t>
            </a:r>
            <a:r>
              <a:rPr lang="da-DK" sz="1200" dirty="0" smtClean="0"/>
              <a:t> and </a:t>
            </a:r>
            <a:r>
              <a:rPr lang="da-DK" sz="1200" dirty="0" err="1" smtClean="0"/>
              <a:t>including</a:t>
            </a:r>
            <a:r>
              <a:rPr lang="da-DK" sz="1200" dirty="0" smtClean="0"/>
              <a:t> </a:t>
            </a:r>
            <a:r>
              <a:rPr lang="da-DK" sz="1200" dirty="0" err="1" smtClean="0"/>
              <a:t>eco</a:t>
            </a:r>
            <a:r>
              <a:rPr lang="da-DK" sz="1200" dirty="0" smtClean="0"/>
              <a:t>-system services in business </a:t>
            </a:r>
            <a:r>
              <a:rPr lang="da-DK" sz="1200" dirty="0" err="1" smtClean="0"/>
              <a:t>development</a:t>
            </a:r>
            <a:endParaRPr lang="da-DK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err="1" smtClean="0"/>
              <a:t>Lack</a:t>
            </a:r>
            <a:r>
              <a:rPr lang="da-DK" sz="1200" dirty="0" smtClean="0"/>
              <a:t> of </a:t>
            </a:r>
            <a:r>
              <a:rPr lang="da-DK" sz="1200" dirty="0" err="1" smtClean="0"/>
              <a:t>coordination</a:t>
            </a:r>
            <a:r>
              <a:rPr lang="da-DK" sz="1200" dirty="0" smtClean="0"/>
              <a:t> </a:t>
            </a:r>
            <a:r>
              <a:rPr lang="da-DK" sz="1200" dirty="0" err="1" smtClean="0"/>
              <a:t>between</a:t>
            </a:r>
            <a:r>
              <a:rPr lang="da-DK" sz="1200" dirty="0" smtClean="0"/>
              <a:t> </a:t>
            </a:r>
            <a:r>
              <a:rPr lang="da-DK" sz="1200" dirty="0" err="1" smtClean="0"/>
              <a:t>SMEs</a:t>
            </a:r>
            <a:r>
              <a:rPr lang="da-DK" sz="1200" dirty="0" smtClean="0"/>
              <a:t> and </a:t>
            </a:r>
            <a:r>
              <a:rPr lang="da-DK" sz="1200" dirty="0" err="1" smtClean="0"/>
              <a:t>larger</a:t>
            </a:r>
            <a:r>
              <a:rPr lang="da-DK" sz="1200" dirty="0" smtClean="0"/>
              <a:t> </a:t>
            </a:r>
            <a:r>
              <a:rPr lang="da-DK" sz="1200" dirty="0" err="1" smtClean="0"/>
              <a:t>companies</a:t>
            </a:r>
            <a:r>
              <a:rPr lang="da-DK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 smtClean="0"/>
              <a:t>The </a:t>
            </a:r>
            <a:r>
              <a:rPr lang="da-DK" sz="1200" dirty="0" err="1" smtClean="0"/>
              <a:t>export</a:t>
            </a:r>
            <a:r>
              <a:rPr lang="da-DK" sz="1200" dirty="0" smtClean="0"/>
              <a:t> on </a:t>
            </a:r>
            <a:r>
              <a:rPr lang="da-DK" sz="1200" dirty="0" err="1" smtClean="0"/>
              <a:t>water</a:t>
            </a:r>
            <a:r>
              <a:rPr lang="da-DK" sz="1200" dirty="0" smtClean="0"/>
              <a:t> solutions is </a:t>
            </a:r>
            <a:r>
              <a:rPr lang="da-DK" sz="1200" dirty="0" err="1" smtClean="0"/>
              <a:t>falling</a:t>
            </a:r>
            <a:endParaRPr lang="da-DK" sz="1200" dirty="0" smtClean="0"/>
          </a:p>
          <a:p>
            <a:endParaRPr lang="da-DK" baseline="0" dirty="0" smtClean="0"/>
          </a:p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SLUT: </a:t>
            </a:r>
            <a:r>
              <a:rPr lang="da-DK" dirty="0" err="1" smtClean="0"/>
              <a:t>Why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baseline="0" dirty="0" smtClean="0"/>
              <a:t> all the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a</a:t>
            </a:r>
            <a:r>
              <a:rPr lang="da-DK" dirty="0" smtClean="0"/>
              <a:t> </a:t>
            </a:r>
            <a:r>
              <a:rPr lang="da-DK" baseline="0" dirty="0" smtClean="0"/>
              <a:t>problem?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–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huge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opportunity</a:t>
            </a:r>
            <a:r>
              <a:rPr lang="da-DK" baseline="0" dirty="0" smtClean="0"/>
              <a:t>!!!!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waterrelated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products and services is 500 billion USD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future with 100 billions USD a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smtClean="0"/>
              <a:t>The potential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market</a:t>
            </a:r>
            <a:r>
              <a:rPr lang="da-DK" baseline="0" dirty="0" smtClean="0"/>
              <a:t> is 3 times as </a:t>
            </a:r>
            <a:r>
              <a:rPr lang="da-DK" baseline="0" dirty="0" err="1" smtClean="0"/>
              <a:t>big</a:t>
            </a:r>
            <a:r>
              <a:rPr lang="da-DK" baseline="0" dirty="0" smtClean="0"/>
              <a:t> as the </a:t>
            </a:r>
            <a:r>
              <a:rPr lang="da-DK" baseline="0" dirty="0" err="1" smtClean="0"/>
              <a:t>market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windenergy</a:t>
            </a: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Danish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an ambition to double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danish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waterteknology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10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Watervision 2025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Ministry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da-DK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4000 new jobs in Denmark.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”private”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watersector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Denmark is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constituted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230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60 (1/4) of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laying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Central Denmark Region (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region) so the realisation of Watervision 2025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1000 new jobs in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a-DK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dag udgør eksporten på vandområdet knap fire pct. af den samlede danske eksport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så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nummer to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8% in 2025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Central Region Denmark has a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suppuring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sector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A9A07-FDF0-48D4-9B4F-BDAE0C2B38B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3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C2C CC give </a:t>
            </a:r>
            <a:r>
              <a:rPr lang="da-DK" dirty="0" err="1" smtClean="0"/>
              <a:t>us</a:t>
            </a:r>
            <a:r>
              <a:rPr lang="da-DK" dirty="0" smtClean="0"/>
              <a:t> in relation to </a:t>
            </a:r>
            <a:r>
              <a:rPr lang="da-DK" baseline="0" dirty="0" err="1" smtClean="0"/>
              <a:t>overcome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identified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among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SME´s</a:t>
            </a:r>
            <a:r>
              <a:rPr lang="da-DK" baseline="0" dirty="0" smtClean="0"/>
              <a:t> in the region and the national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?</a:t>
            </a:r>
          </a:p>
          <a:p>
            <a:endParaRPr lang="da-DK" baseline="0" dirty="0" smtClean="0"/>
          </a:p>
          <a:p>
            <a:r>
              <a:rPr lang="da-DK" baseline="0" dirty="0" smtClean="0"/>
              <a:t>How </a:t>
            </a:r>
            <a:r>
              <a:rPr lang="da-DK" baseline="0" dirty="0" err="1" smtClean="0"/>
              <a:t>does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project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adress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these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opportunities</a:t>
            </a:r>
            <a:r>
              <a:rPr lang="da-DK" baseline="0" dirty="0" smtClean="0"/>
              <a:t> for innovation and business </a:t>
            </a:r>
            <a:r>
              <a:rPr lang="da-DK" baseline="0" dirty="0" err="1" smtClean="0"/>
              <a:t>development</a:t>
            </a:r>
            <a:r>
              <a:rPr lang="da-DK" baseline="0" dirty="0" smtClean="0"/>
              <a:t>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304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Well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of all Coast to Coast 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challenge</a:t>
            </a:r>
            <a:r>
              <a:rPr lang="da-DK" baseline="0" dirty="0" smtClean="0"/>
              <a:t> has </a:t>
            </a:r>
            <a:r>
              <a:rPr lang="da-DK" baseline="0" dirty="0" err="1" smtClean="0"/>
              <a:t>allready</a:t>
            </a:r>
            <a:r>
              <a:rPr lang="da-DK" baseline="0" dirty="0" smtClean="0"/>
              <a:t> given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lot</a:t>
            </a:r>
            <a:r>
              <a:rPr lang="da-DK" baseline="0" dirty="0" smtClean="0"/>
              <a:t> publicity at the national </a:t>
            </a:r>
            <a:r>
              <a:rPr lang="da-DK" baseline="0" dirty="0" err="1" smtClean="0"/>
              <a:t>level</a:t>
            </a:r>
            <a:r>
              <a:rPr lang="da-DK" baseline="0" dirty="0" smtClean="0"/>
              <a:t> as a ”</a:t>
            </a:r>
            <a:r>
              <a:rPr lang="da-DK" baseline="0" dirty="0" err="1" smtClean="0"/>
              <a:t>climate</a:t>
            </a:r>
            <a:r>
              <a:rPr lang="da-DK" baseline="0" dirty="0" smtClean="0"/>
              <a:t> region”. This is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 in the overall branding of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region as </a:t>
            </a:r>
            <a:r>
              <a:rPr lang="da-DK" baseline="0" dirty="0" err="1" smtClean="0"/>
              <a:t>beeing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percieved</a:t>
            </a:r>
            <a:r>
              <a:rPr lang="da-DK" baseline="0" dirty="0" smtClean="0"/>
              <a:t> as </a:t>
            </a:r>
            <a:r>
              <a:rPr lang="da-DK" baseline="0" dirty="0" err="1" smtClean="0"/>
              <a:t>frontrunners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this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area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plan to </a:t>
            </a:r>
            <a:r>
              <a:rPr lang="da-DK" baseline="0" dirty="0" err="1" smtClean="0"/>
              <a:t>get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lot</a:t>
            </a:r>
            <a:r>
              <a:rPr lang="da-DK" baseline="0" dirty="0" smtClean="0"/>
              <a:t> more publicity in the </a:t>
            </a:r>
            <a:r>
              <a:rPr lang="da-DK" baseline="0" dirty="0" err="1" smtClean="0"/>
              <a:t>upcoming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Both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nationally</a:t>
            </a:r>
            <a:r>
              <a:rPr lang="da-DK" baseline="0" dirty="0" smtClean="0"/>
              <a:t> but more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: </a:t>
            </a:r>
            <a:r>
              <a:rPr lang="da-DK" baseline="0" dirty="0" err="1" smtClean="0"/>
              <a:t>internationally</a:t>
            </a:r>
            <a:r>
              <a:rPr lang="da-DK" baseline="0" dirty="0" smtClean="0"/>
              <a:t>. </a:t>
            </a:r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D64C7-7C04-4992-BE71-A15F796FCEB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77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1) Coast</a:t>
            </a:r>
            <a:r>
              <a:rPr lang="da-DK" baseline="0" dirty="0" smtClean="0"/>
              <a:t> 2 </a:t>
            </a:r>
            <a:r>
              <a:rPr lang="da-DK" baseline="0" dirty="0" err="1" smtClean="0"/>
              <a:t>coast</a:t>
            </a:r>
            <a:r>
              <a:rPr lang="da-DK" baseline="0" dirty="0" smtClean="0"/>
              <a:t> gives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possibility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d</a:t>
            </a:r>
            <a:r>
              <a:rPr lang="da-DK" dirty="0" err="1" smtClean="0"/>
              <a:t>evelop</a:t>
            </a:r>
            <a:r>
              <a:rPr lang="da-DK" dirty="0" smtClean="0"/>
              <a:t> information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on EU support and </a:t>
            </a:r>
            <a:r>
              <a:rPr lang="da-DK" baseline="0" dirty="0" err="1" smtClean="0"/>
              <a:t>funding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possibilities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sent to small and </a:t>
            </a:r>
            <a:r>
              <a:rPr lang="da-DK" baseline="0" dirty="0" err="1" smtClean="0"/>
              <a:t>mediumsized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companies</a:t>
            </a:r>
            <a:r>
              <a:rPr lang="da-DK" baseline="0" dirty="0" smtClean="0"/>
              <a:t>, relevant </a:t>
            </a:r>
            <a:r>
              <a:rPr lang="da-DK" baseline="0" dirty="0" err="1" smtClean="0"/>
              <a:t>networks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minicipal</a:t>
            </a:r>
            <a:r>
              <a:rPr lang="da-DK" baseline="0" dirty="0" smtClean="0"/>
              <a:t> business </a:t>
            </a:r>
            <a:r>
              <a:rPr lang="da-DK" baseline="0" dirty="0" err="1" smtClean="0"/>
              <a:t>promoters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region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91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E9AB-F35F-4FE6-BEF1-D058DFEA9ED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757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05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328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007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0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0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39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273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5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C3D198-9922-4C27-B506-87A203FEB235}" type="datetimeFigureOut">
              <a:rPr lang="da-DK" smtClean="0"/>
              <a:t>11-04-2019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60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5735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437625"/>
            <a:ext cx="8229600" cy="31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3A31-DAEB-48BC-93C5-54A1663E5801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87474"/>
            <a:ext cx="1944216" cy="59263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6"/>
          <a:stretch/>
        </p:blipFill>
        <p:spPr>
          <a:xfrm>
            <a:off x="251520" y="195486"/>
            <a:ext cx="648072" cy="442976"/>
          </a:xfrm>
          <a:prstGeom prst="rect">
            <a:avLst/>
          </a:prstGeom>
        </p:spPr>
      </p:pic>
      <p:pic>
        <p:nvPicPr>
          <p:cNvPr id="9" name="Picture 2" descr="http://www.rm.dk/siteassets/om-os/organisation/designguide/midt_logo_gengivelse_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19557"/>
            <a:ext cx="295232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mailto:chrbuc@rm.d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  <a:solidFill>
            <a:srgbClr val="8DBDBA"/>
          </a:solidFill>
        </p:spPr>
        <p:txBody>
          <a:bodyPr>
            <a:normAutofit fontScale="90000"/>
          </a:bodyPr>
          <a:lstStyle/>
          <a:p>
            <a:pPr algn="l">
              <a:tabLst>
                <a:tab pos="7894638" algn="r"/>
              </a:tabLst>
            </a:pPr>
            <a:r>
              <a:rPr lang="da-DK" b="1" dirty="0" smtClean="0">
                <a:solidFill>
                  <a:schemeClr val="bg1"/>
                </a:solidFill>
              </a:rPr>
              <a:t>	Cross </a:t>
            </a:r>
            <a:r>
              <a:rPr lang="da-DK" b="1" dirty="0" err="1" smtClean="0">
                <a:solidFill>
                  <a:schemeClr val="bg1"/>
                </a:solidFill>
              </a:rPr>
              <a:t>boundary</a:t>
            </a:r>
            <a:r>
              <a:rPr lang="da-DK" b="1" dirty="0" smtClean="0">
                <a:solidFill>
                  <a:schemeClr val="bg1"/>
                </a:solidFill>
              </a:rPr>
              <a:t> innovation and business </a:t>
            </a:r>
            <a:r>
              <a:rPr lang="da-DK" b="1" dirty="0" err="1" smtClean="0">
                <a:solidFill>
                  <a:schemeClr val="bg1"/>
                </a:solidFill>
              </a:rPr>
              <a:t>development</a:t>
            </a:r>
            <a:r>
              <a:rPr lang="da-DK" b="1" dirty="0" smtClean="0">
                <a:solidFill>
                  <a:schemeClr val="bg1"/>
                </a:solidFill>
              </a:rPr>
              <a:t> in Central Denmark Region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656784" cy="52119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da-DK" b="1" dirty="0" smtClean="0"/>
              <a:t>ECCA </a:t>
            </a:r>
            <a:r>
              <a:rPr lang="da-DK" b="1" dirty="0"/>
              <a:t>Session </a:t>
            </a:r>
            <a:r>
              <a:rPr lang="da-DK" b="1" dirty="0" err="1" smtClean="0"/>
              <a:t>Wedensday</a:t>
            </a:r>
            <a:r>
              <a:rPr lang="da-DK" b="1" dirty="0" smtClean="0"/>
              <a:t> </a:t>
            </a:r>
            <a:r>
              <a:rPr lang="da-DK" b="1" dirty="0"/>
              <a:t>7</a:t>
            </a:r>
            <a:r>
              <a:rPr lang="da-DK" b="1" baseline="30000" dirty="0"/>
              <a:t>th</a:t>
            </a:r>
            <a:r>
              <a:rPr lang="da-DK" b="1" dirty="0"/>
              <a:t> of </a:t>
            </a:r>
            <a:r>
              <a:rPr lang="da-DK" b="1" dirty="0" smtClean="0"/>
              <a:t>June 2017</a:t>
            </a:r>
            <a:endParaRPr lang="da-DK" b="1" dirty="0"/>
          </a:p>
          <a:p>
            <a:pPr algn="r"/>
            <a:endParaRPr lang="da-DK" b="1" dirty="0"/>
          </a:p>
        </p:txBody>
      </p:sp>
      <p:sp>
        <p:nvSpPr>
          <p:cNvPr id="4" name="Rektangel 3"/>
          <p:cNvSpPr/>
          <p:nvPr/>
        </p:nvSpPr>
        <p:spPr>
          <a:xfrm>
            <a:off x="6660232" y="87474"/>
            <a:ext cx="2304256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02757"/>
            <a:ext cx="2912562" cy="16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4460706" y="3467002"/>
            <a:ext cx="3495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  <a:t>Christoffer Buch-Larsen</a:t>
            </a:r>
          </a:p>
          <a:p>
            <a:pPr algn="r"/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  <a:t>Business developer</a:t>
            </a:r>
            <a:b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  <a:hlinkClick r:id="rId4"/>
              </a:rPr>
              <a:t>chrbuc@rm.dk</a:t>
            </a:r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  <a:t/>
            </a:r>
            <a:b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da-DK" sz="2200" dirty="0" smtClean="0">
                <a:solidFill>
                  <a:schemeClr val="tx1">
                    <a:tint val="75000"/>
                  </a:schemeClr>
                </a:solidFill>
              </a:rPr>
              <a:t>, r</a:t>
            </a:r>
            <a:endParaRPr lang="da-DK" sz="2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562"/>
            <a:ext cx="5976664" cy="13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Network and </a:t>
            </a:r>
            <a:r>
              <a:rPr lang="da-DK" dirty="0" err="1" smtClean="0"/>
              <a:t>cluster</a:t>
            </a:r>
            <a:r>
              <a:rPr lang="da-DK" dirty="0" smtClean="0"/>
              <a:t> </a:t>
            </a:r>
            <a:r>
              <a:rPr lang="da-DK" dirty="0" err="1" smtClean="0"/>
              <a:t>development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7615"/>
            <a:ext cx="4896544" cy="3324496"/>
          </a:xfrm>
        </p:spPr>
      </p:pic>
      <p:sp>
        <p:nvSpPr>
          <p:cNvPr id="3" name="Tekstboks 2"/>
          <p:cNvSpPr txBox="1"/>
          <p:nvPr/>
        </p:nvSpPr>
        <p:spPr>
          <a:xfrm>
            <a:off x="536329" y="2621578"/>
            <a:ext cx="21716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900" dirty="0" smtClean="0"/>
              <a:t>17 </a:t>
            </a:r>
            <a:r>
              <a:rPr lang="da-DK" sz="1900" dirty="0" err="1"/>
              <a:t>m</a:t>
            </a:r>
            <a:r>
              <a:rPr lang="da-DK" sz="1900" dirty="0" err="1" smtClean="0"/>
              <a:t>unicipalities</a:t>
            </a:r>
            <a:endParaRPr lang="da-DK" sz="1900" dirty="0"/>
          </a:p>
        </p:txBody>
      </p:sp>
      <p:sp>
        <p:nvSpPr>
          <p:cNvPr id="5" name="Tekstboks 4"/>
          <p:cNvSpPr txBox="1"/>
          <p:nvPr/>
        </p:nvSpPr>
        <p:spPr>
          <a:xfrm>
            <a:off x="971600" y="3128030"/>
            <a:ext cx="218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regions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39552" y="2053458"/>
            <a:ext cx="192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17 </a:t>
            </a:r>
            <a:r>
              <a:rPr lang="da-DK" dirty="0" err="1" smtClean="0"/>
              <a:t>water</a:t>
            </a:r>
            <a:r>
              <a:rPr lang="da-DK" dirty="0" smtClean="0"/>
              <a:t> </a:t>
            </a:r>
            <a:r>
              <a:rPr lang="da-DK" dirty="0" err="1" smtClean="0"/>
              <a:t>ultilities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499992" y="13476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Large </a:t>
            </a:r>
            <a:r>
              <a:rPr lang="da-DK" dirty="0" err="1" smtClean="0"/>
              <a:t>companies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4875410" y="171694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SME´s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654846" y="2943364"/>
            <a:ext cx="2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Aalborg </a:t>
            </a:r>
            <a:r>
              <a:rPr lang="da-DK" dirty="0" err="1" smtClean="0"/>
              <a:t>University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5436096" y="2573355"/>
            <a:ext cx="225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Aarhus </a:t>
            </a:r>
            <a:r>
              <a:rPr lang="da-DK" dirty="0" err="1" smtClean="0"/>
              <a:t>University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5645097" y="3312696"/>
            <a:ext cx="316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VIA </a:t>
            </a:r>
            <a:r>
              <a:rPr lang="da-DK" dirty="0" err="1" smtClean="0"/>
              <a:t>Universtity</a:t>
            </a:r>
            <a:r>
              <a:rPr lang="da-DK" dirty="0" smtClean="0"/>
              <a:t> College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9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750057"/>
            <a:ext cx="3949736" cy="1330547"/>
          </a:xfrm>
        </p:spPr>
        <p:txBody>
          <a:bodyPr>
            <a:normAutofit/>
          </a:bodyPr>
          <a:lstStyle/>
          <a:p>
            <a:pPr algn="l"/>
            <a:r>
              <a:rPr lang="da-DK" sz="2800" dirty="0" smtClean="0"/>
              <a:t>24 </a:t>
            </a:r>
            <a:r>
              <a:rPr lang="da-DK" sz="2800" dirty="0" err="1" smtClean="0"/>
              <a:t>triple</a:t>
            </a:r>
            <a:r>
              <a:rPr lang="da-DK" sz="2800" dirty="0" smtClean="0"/>
              <a:t> </a:t>
            </a:r>
            <a:r>
              <a:rPr lang="da-DK" sz="2800" dirty="0" err="1" smtClean="0"/>
              <a:t>helix</a:t>
            </a:r>
            <a:r>
              <a:rPr lang="da-DK" sz="2800" dirty="0" smtClean="0"/>
              <a:t> cases!</a:t>
            </a:r>
            <a:endParaRPr lang="da-DK" sz="2800" dirty="0"/>
          </a:p>
        </p:txBody>
      </p:sp>
      <p:sp>
        <p:nvSpPr>
          <p:cNvPr id="9" name="Tekstboks 8"/>
          <p:cNvSpPr txBox="1"/>
          <p:nvPr/>
        </p:nvSpPr>
        <p:spPr>
          <a:xfrm>
            <a:off x="714541" y="2861349"/>
            <a:ext cx="21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Brobuerne, Struer</a:t>
            </a: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25" name="Gruppe 24"/>
          <p:cNvGrpSpPr/>
          <p:nvPr/>
        </p:nvGrpSpPr>
        <p:grpSpPr>
          <a:xfrm>
            <a:off x="2511255" y="620335"/>
            <a:ext cx="6257087" cy="3785071"/>
            <a:chOff x="968521" y="-1507307"/>
            <a:chExt cx="6627816" cy="7100378"/>
          </a:xfrm>
        </p:grpSpPr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6588271" y="2571805"/>
              <a:ext cx="792163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5724671" y="2571805"/>
              <a:ext cx="792163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3995884" y="2571805"/>
              <a:ext cx="792162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4861071" y="2571805"/>
              <a:ext cx="792163" cy="2808288"/>
            </a:xfrm>
            <a:prstGeom prst="roundRect">
              <a:avLst>
                <a:gd name="adj" fmla="val 16667"/>
              </a:avLst>
            </a:prstGeom>
            <a:solidFill>
              <a:srgbClr val="8DBDB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 rot="-5400000">
              <a:off x="5292077" y="1277199"/>
              <a:ext cx="792163" cy="367347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 rot="16200000">
              <a:off x="4197086" y="2193820"/>
              <a:ext cx="3092706" cy="3705796"/>
            </a:xfrm>
            <a:prstGeom prst="roundRect">
              <a:avLst>
                <a:gd name="adj" fmla="val 5898"/>
              </a:avLst>
            </a:prstGeom>
            <a:solidFill>
              <a:srgbClr val="FFFFFF">
                <a:alpha val="50195"/>
              </a:srgbClr>
            </a:solidFill>
            <a:ln w="19050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auto">
            <a:xfrm rot="-5400000">
              <a:off x="5292077" y="3004399"/>
              <a:ext cx="792163" cy="367347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 rot="-5400000">
              <a:off x="5292077" y="2140799"/>
              <a:ext cx="792163" cy="367347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5"/>
              </a:srgbClr>
            </a:solidFill>
            <a:ln w="9525">
              <a:solidFill>
                <a:srgbClr val="8DBDB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a-DK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 rot="2751618">
              <a:off x="1988629" y="870070"/>
              <a:ext cx="3725586" cy="431801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SEA &amp; FJORDS</a:t>
              </a:r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968521" y="2500366"/>
              <a:ext cx="2665413" cy="792165"/>
            </a:xfrm>
            <a:prstGeom prst="homePlate">
              <a:avLst>
                <a:gd name="adj" fmla="val 56613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GOVERNANCE</a:t>
              </a:r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968521" y="4373618"/>
              <a:ext cx="2667000" cy="646114"/>
            </a:xfrm>
            <a:prstGeom prst="homePlate">
              <a:avLst>
                <a:gd name="adj" fmla="val 56613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INNOVATION</a:t>
              </a:r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970109" y="3510018"/>
              <a:ext cx="2665412" cy="646112"/>
            </a:xfrm>
            <a:prstGeom prst="homePlate">
              <a:avLst>
                <a:gd name="adj" fmla="val 56613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TOOLS</a:t>
              </a:r>
            </a:p>
          </p:txBody>
        </p:sp>
        <p:sp>
          <p:nvSpPr>
            <p:cNvPr id="39" name="AutoShape 15"/>
            <p:cNvSpPr>
              <a:spLocks noChangeArrowheads="1"/>
            </p:cNvSpPr>
            <p:nvPr/>
          </p:nvSpPr>
          <p:spPr bwMode="auto">
            <a:xfrm rot="2751618">
              <a:off x="2656801" y="735708"/>
              <a:ext cx="4016773" cy="431801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RIVERS</a:t>
              </a:r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rot="2751618">
              <a:off x="3351404" y="681074"/>
              <a:ext cx="4191386" cy="431801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GROUNDWATER</a:t>
              </a:r>
            </a:p>
          </p:txBody>
        </p:sp>
        <p:sp>
          <p:nvSpPr>
            <p:cNvPr id="41" name="AutoShape 17"/>
            <p:cNvSpPr>
              <a:spLocks noChangeArrowheads="1"/>
            </p:cNvSpPr>
            <p:nvPr/>
          </p:nvSpPr>
          <p:spPr bwMode="auto">
            <a:xfrm rot="2751618">
              <a:off x="4015135" y="559171"/>
              <a:ext cx="4564758" cy="431801"/>
            </a:xfrm>
            <a:prstGeom prst="homePlate">
              <a:avLst>
                <a:gd name="adj" fmla="val 57309"/>
              </a:avLst>
            </a:prstGeom>
            <a:solidFill>
              <a:srgbClr val="FFFFFF"/>
            </a:solidFill>
            <a:ln w="9525">
              <a:solidFill>
                <a:srgbClr val="8DBDB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da-DK" dirty="0">
                  <a:solidFill>
                    <a:srgbClr val="8DBDBA"/>
                  </a:solidFill>
                  <a:ea typeface="ＭＳ Ｐゴシック" charset="0"/>
                  <a:cs typeface="ＭＳ Ｐゴシック" charset="0"/>
                </a:rPr>
                <a:t>RAINWATER</a:t>
              </a:r>
            </a:p>
          </p:txBody>
        </p:sp>
      </p:grpSp>
      <p:sp>
        <p:nvSpPr>
          <p:cNvPr id="4" name="Ellipse 3"/>
          <p:cNvSpPr/>
          <p:nvPr/>
        </p:nvSpPr>
        <p:spPr>
          <a:xfrm>
            <a:off x="5819819" y="2967889"/>
            <a:ext cx="862605" cy="314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/>
          <p:cNvSpPr/>
          <p:nvPr/>
        </p:nvSpPr>
        <p:spPr>
          <a:xfrm rot="16200000">
            <a:off x="6696345" y="3477540"/>
            <a:ext cx="475163" cy="1152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Ellipse 41"/>
          <p:cNvSpPr/>
          <p:nvPr/>
        </p:nvSpPr>
        <p:spPr>
          <a:xfrm>
            <a:off x="6451822" y="3378944"/>
            <a:ext cx="1915323" cy="297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Ellipse 42"/>
          <p:cNvSpPr/>
          <p:nvPr/>
        </p:nvSpPr>
        <p:spPr>
          <a:xfrm>
            <a:off x="5563187" y="3378944"/>
            <a:ext cx="360040" cy="886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Ellipse 43"/>
          <p:cNvSpPr/>
          <p:nvPr/>
        </p:nvSpPr>
        <p:spPr>
          <a:xfrm>
            <a:off x="6983210" y="2959311"/>
            <a:ext cx="1581305" cy="304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Ellipse 44"/>
          <p:cNvSpPr/>
          <p:nvPr/>
        </p:nvSpPr>
        <p:spPr>
          <a:xfrm>
            <a:off x="7926669" y="3263096"/>
            <a:ext cx="440476" cy="1060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50"/>
            <a:ext cx="192881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19031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state</a:t>
            </a:r>
            <a:r>
              <a:rPr lang="da-DK" dirty="0" smtClean="0"/>
              <a:t> of the art show </a:t>
            </a:r>
            <a:r>
              <a:rPr lang="da-DK" dirty="0" err="1" smtClean="0"/>
              <a:t>rooms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714541" y="2861349"/>
            <a:ext cx="21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Brobuerne, Struer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707654"/>
            <a:ext cx="4032448" cy="3096344"/>
          </a:xfrm>
        </p:spPr>
        <p:txBody>
          <a:bodyPr>
            <a:normAutofit fontScale="77500" lnSpcReduction="20000"/>
          </a:bodyPr>
          <a:lstStyle/>
          <a:p>
            <a:r>
              <a:rPr lang="da-DK" dirty="0" smtClean="0"/>
              <a:t>Aqua Globe:</a:t>
            </a:r>
            <a:br>
              <a:rPr lang="da-DK" dirty="0" smtClean="0"/>
            </a:br>
            <a:r>
              <a:rPr lang="da-DK" dirty="0" smtClean="0"/>
              <a:t>Showcase </a:t>
            </a:r>
            <a:r>
              <a:rPr lang="da-DK" dirty="0" err="1" smtClean="0"/>
              <a:t>freshwater</a:t>
            </a:r>
            <a:r>
              <a:rPr lang="da-DK" dirty="0" smtClean="0"/>
              <a:t> </a:t>
            </a:r>
            <a:r>
              <a:rPr lang="da-DK" dirty="0"/>
              <a:t>solutions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r>
              <a:rPr lang="da-DK" dirty="0" err="1" smtClean="0"/>
              <a:t>Climatorium</a:t>
            </a:r>
            <a:r>
              <a:rPr lang="da-DK" dirty="0" smtClean="0"/>
              <a:t>:</a:t>
            </a:r>
            <a:br>
              <a:rPr lang="da-DK" dirty="0" smtClean="0"/>
            </a:br>
            <a:r>
              <a:rPr lang="da-DK" dirty="0" smtClean="0"/>
              <a:t>Showroom </a:t>
            </a:r>
            <a:r>
              <a:rPr lang="da-DK" dirty="0"/>
              <a:t>for solutions on </a:t>
            </a:r>
            <a:r>
              <a:rPr lang="da-DK" dirty="0" err="1"/>
              <a:t>saltwater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65" y="1473854"/>
            <a:ext cx="3528392" cy="130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65" y="2778365"/>
            <a:ext cx="3528392" cy="18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9502"/>
            <a:ext cx="7197725" cy="685800"/>
          </a:xfrm>
        </p:spPr>
        <p:txBody>
          <a:bodyPr>
            <a:noAutofit/>
          </a:bodyPr>
          <a:lstStyle/>
          <a:p>
            <a:r>
              <a:rPr lang="da-DK" altLang="da-DK" sz="3200" dirty="0" smtClean="0"/>
              <a:t>Challenges with </a:t>
            </a:r>
            <a:r>
              <a:rPr lang="da-DK" altLang="da-DK" sz="3200" dirty="0" err="1" smtClean="0"/>
              <a:t>water</a:t>
            </a:r>
            <a:r>
              <a:rPr lang="da-DK" altLang="da-DK" sz="3200" dirty="0" smtClean="0"/>
              <a:t> in Denmark i </a:t>
            </a:r>
            <a:r>
              <a:rPr lang="da-DK" altLang="da-DK" sz="3200" dirty="0"/>
              <a:t>2100</a:t>
            </a:r>
          </a:p>
        </p:txBody>
      </p:sp>
      <p:pic>
        <p:nvPicPr>
          <p:cNvPr id="116740" name="Picture 4" descr="2010-09-22 (1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1706763"/>
            <a:ext cx="4392612" cy="21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600326" y="951310"/>
            <a:ext cx="1511300" cy="646331"/>
          </a:xfrm>
          <a:prstGeom prst="rect">
            <a:avLst/>
          </a:prstGeom>
          <a:solidFill>
            <a:srgbClr val="D0D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a-DK" altLang="da-DK" sz="1800" dirty="0">
                <a:latin typeface="Arial" charset="0"/>
              </a:rPr>
              <a:t>10-40% </a:t>
            </a:r>
            <a:r>
              <a:rPr lang="da-DK" altLang="da-DK" dirty="0">
                <a:latin typeface="Arial" charset="0"/>
              </a:rPr>
              <a:t>M</a:t>
            </a:r>
            <a:r>
              <a:rPr lang="da-DK" altLang="da-DK" dirty="0" smtClean="0">
                <a:latin typeface="Arial" charset="0"/>
              </a:rPr>
              <a:t>ore </a:t>
            </a:r>
            <a:r>
              <a:rPr lang="da-DK" altLang="da-DK" dirty="0" err="1" smtClean="0">
                <a:latin typeface="Arial" charset="0"/>
              </a:rPr>
              <a:t>rain</a:t>
            </a:r>
            <a:endParaRPr lang="da-DK" altLang="da-DK" sz="1800" dirty="0">
              <a:latin typeface="Arial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348039" y="4083844"/>
            <a:ext cx="2303462" cy="646331"/>
          </a:xfrm>
          <a:prstGeom prst="rect">
            <a:avLst/>
          </a:prstGeom>
          <a:solidFill>
            <a:srgbClr val="D0D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a-DK" altLang="da-DK" sz="1800" dirty="0">
                <a:latin typeface="Arial" charset="0"/>
              </a:rPr>
              <a:t>0-2 m </a:t>
            </a:r>
            <a:r>
              <a:rPr lang="da-DK" altLang="da-DK" dirty="0" smtClean="0">
                <a:latin typeface="Arial" charset="0"/>
              </a:rPr>
              <a:t>rise of </a:t>
            </a:r>
            <a:r>
              <a:rPr lang="da-DK" altLang="da-DK" dirty="0" err="1" smtClean="0">
                <a:latin typeface="Arial" charset="0"/>
              </a:rPr>
              <a:t>groundwater</a:t>
            </a:r>
            <a:r>
              <a:rPr lang="da-DK" altLang="da-DK" dirty="0" smtClean="0">
                <a:latin typeface="Arial" charset="0"/>
              </a:rPr>
              <a:t> </a:t>
            </a:r>
            <a:r>
              <a:rPr lang="da-DK" altLang="da-DK" dirty="0" err="1" smtClean="0">
                <a:latin typeface="Arial" charset="0"/>
              </a:rPr>
              <a:t>level</a:t>
            </a:r>
            <a:endParaRPr lang="da-DK" altLang="da-DK" sz="1800" dirty="0">
              <a:latin typeface="Arial" charset="0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67544" y="2409826"/>
            <a:ext cx="1440632" cy="646331"/>
          </a:xfrm>
          <a:prstGeom prst="rect">
            <a:avLst/>
          </a:prstGeom>
          <a:solidFill>
            <a:srgbClr val="D0D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a-DK" altLang="da-DK" sz="1800" dirty="0">
                <a:latin typeface="Arial" charset="0"/>
              </a:rPr>
              <a:t>½-1m </a:t>
            </a:r>
            <a:r>
              <a:rPr lang="da-DK" altLang="da-DK" dirty="0">
                <a:latin typeface="Arial" charset="0"/>
              </a:rPr>
              <a:t>r</a:t>
            </a:r>
            <a:r>
              <a:rPr lang="da-DK" altLang="da-DK" sz="1800" dirty="0" smtClean="0">
                <a:latin typeface="Arial" charset="0"/>
              </a:rPr>
              <a:t>ise of </a:t>
            </a:r>
            <a:r>
              <a:rPr lang="da-DK" altLang="da-DK" sz="1800" dirty="0" err="1" smtClean="0">
                <a:latin typeface="Arial" charset="0"/>
              </a:rPr>
              <a:t>sea</a:t>
            </a:r>
            <a:r>
              <a:rPr lang="da-DK" altLang="da-DK" sz="1800" dirty="0" smtClean="0">
                <a:latin typeface="Arial" charset="0"/>
              </a:rPr>
              <a:t> </a:t>
            </a:r>
            <a:r>
              <a:rPr lang="da-DK" altLang="da-DK" sz="1800" dirty="0" err="1" smtClean="0">
                <a:latin typeface="Arial" charset="0"/>
              </a:rPr>
              <a:t>level</a:t>
            </a:r>
            <a:r>
              <a:rPr lang="da-DK" altLang="da-DK" sz="1800" dirty="0" smtClean="0">
                <a:latin typeface="Arial" charset="0"/>
              </a:rPr>
              <a:t> </a:t>
            </a:r>
            <a:endParaRPr lang="da-DK" altLang="da-DK" sz="1800" dirty="0">
              <a:latin typeface="Arial" charset="0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6876256" y="2452970"/>
            <a:ext cx="2267744" cy="923330"/>
          </a:xfrm>
          <a:prstGeom prst="rect">
            <a:avLst/>
          </a:prstGeom>
          <a:solidFill>
            <a:srgbClr val="D0D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da-DK" altLang="da-DK" sz="1800" dirty="0">
                <a:latin typeface="Arial" charset="0"/>
              </a:rPr>
              <a:t>5-15 % </a:t>
            </a:r>
          </a:p>
          <a:p>
            <a:pPr eaLnBrk="1" hangingPunct="1"/>
            <a:r>
              <a:rPr lang="da-DK" altLang="da-DK" sz="1800" dirty="0" err="1" smtClean="0">
                <a:latin typeface="Arial" charset="0"/>
              </a:rPr>
              <a:t>Increased</a:t>
            </a:r>
            <a:r>
              <a:rPr lang="da-DK" altLang="da-DK" sz="1800" dirty="0" smtClean="0">
                <a:latin typeface="Arial" charset="0"/>
              </a:rPr>
              <a:t> </a:t>
            </a:r>
            <a:r>
              <a:rPr lang="da-DK" altLang="da-DK" sz="1800" dirty="0" err="1" smtClean="0">
                <a:latin typeface="Arial" charset="0"/>
              </a:rPr>
              <a:t>water</a:t>
            </a:r>
            <a:r>
              <a:rPr lang="da-DK" altLang="da-DK" sz="1800" dirty="0" smtClean="0">
                <a:latin typeface="Arial" charset="0"/>
              </a:rPr>
              <a:t> flow</a:t>
            </a:r>
            <a:endParaRPr lang="da-DK" altLang="da-DK" sz="1800" dirty="0">
              <a:latin typeface="Arial" charset="0"/>
            </a:endParaRP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355976" y="1581155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1908177" y="2787254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6443664" y="2787254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V="1">
            <a:off x="4500563" y="3706418"/>
            <a:ext cx="0" cy="377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 rot="19990146">
            <a:off x="-266942" y="1984486"/>
            <a:ext cx="99915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800" dirty="0" smtClean="0"/>
              <a:t>Comm</a:t>
            </a:r>
            <a:r>
              <a:rPr lang="da-DK" sz="6800" dirty="0" smtClean="0">
                <a:solidFill>
                  <a:schemeClr val="bg1"/>
                </a:solidFill>
              </a:rPr>
              <a:t>on </a:t>
            </a:r>
            <a:r>
              <a:rPr lang="da-DK" sz="6800" dirty="0" err="1" smtClean="0">
                <a:solidFill>
                  <a:schemeClr val="bg1"/>
                </a:solidFill>
              </a:rPr>
              <a:t>know</a:t>
            </a:r>
            <a:r>
              <a:rPr lang="da-DK" sz="6800" dirty="0" smtClean="0">
                <a:solidFill>
                  <a:schemeClr val="bg1"/>
                </a:solidFill>
              </a:rPr>
              <a:t> </a:t>
            </a:r>
            <a:r>
              <a:rPr lang="da-DK" sz="6800" dirty="0" err="1" smtClean="0">
                <a:solidFill>
                  <a:schemeClr val="bg1"/>
                </a:solidFill>
              </a:rPr>
              <a:t>cha</a:t>
            </a:r>
            <a:r>
              <a:rPr lang="da-DK" sz="6800" dirty="0" err="1" smtClean="0"/>
              <a:t>llenges</a:t>
            </a:r>
            <a:endParaRPr lang="da-DK" sz="6800" dirty="0"/>
          </a:p>
        </p:txBody>
      </p:sp>
    </p:spTree>
    <p:extLst>
      <p:ext uri="{BB962C8B-B14F-4D97-AF65-F5344CB8AC3E}">
        <p14:creationId xmlns:p14="http://schemas.microsoft.com/office/powerpoint/2010/main" val="1399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800" dirty="0" err="1" smtClean="0"/>
              <a:t>Competences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</a:t>
            </a:r>
            <a:r>
              <a:rPr lang="da-DK" sz="2800" dirty="0" err="1" smtClean="0"/>
              <a:t>spread</a:t>
            </a:r>
            <a:r>
              <a:rPr lang="da-DK" sz="2800" dirty="0" smtClean="0"/>
              <a:t> </a:t>
            </a:r>
            <a:r>
              <a:rPr lang="da-DK" sz="2800" dirty="0" err="1" smtClean="0"/>
              <a:t>across</a:t>
            </a:r>
            <a:r>
              <a:rPr lang="da-DK" sz="2800" dirty="0" smtClean="0"/>
              <a:t> </a:t>
            </a:r>
            <a:r>
              <a:rPr lang="da-DK" sz="2800" dirty="0" err="1" smtClean="0"/>
              <a:t>different</a:t>
            </a:r>
            <a:r>
              <a:rPr lang="da-DK" sz="2800" dirty="0" smtClean="0"/>
              <a:t> </a:t>
            </a:r>
            <a:r>
              <a:rPr lang="da-DK" sz="2800" dirty="0" err="1" smtClean="0"/>
              <a:t>sectors</a:t>
            </a:r>
            <a:endParaRPr lang="da-DK" sz="28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7615"/>
            <a:ext cx="4896544" cy="3324496"/>
          </a:xfrm>
        </p:spPr>
      </p:pic>
      <p:sp>
        <p:nvSpPr>
          <p:cNvPr id="3" name="Tekstboks 2"/>
          <p:cNvSpPr txBox="1"/>
          <p:nvPr/>
        </p:nvSpPr>
        <p:spPr>
          <a:xfrm>
            <a:off x="3563888" y="3075806"/>
            <a:ext cx="7920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tx2"/>
                </a:solidFill>
              </a:rPr>
              <a:t>Best Solution</a:t>
            </a:r>
            <a:endParaRPr lang="da-DK" sz="1200" b="1" dirty="0">
              <a:solidFill>
                <a:schemeClr val="tx2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5868144" y="393061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32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Regional SME </a:t>
            </a:r>
            <a:r>
              <a:rPr lang="da-DK" dirty="0" err="1" smtClean="0"/>
              <a:t>challenges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sz="2800" dirty="0" err="1" smtClean="0"/>
              <a:t>Lack</a:t>
            </a:r>
            <a:r>
              <a:rPr lang="da-DK" sz="2800" dirty="0" smtClean="0"/>
              <a:t> </a:t>
            </a:r>
            <a:r>
              <a:rPr lang="da-DK" sz="2800" dirty="0"/>
              <a:t>of </a:t>
            </a:r>
            <a:r>
              <a:rPr lang="da-DK" sz="2800" dirty="0" err="1" smtClean="0"/>
              <a:t>finance</a:t>
            </a:r>
            <a:r>
              <a:rPr lang="da-DK" sz="2800" dirty="0" smtClean="0"/>
              <a:t> in genreal </a:t>
            </a:r>
            <a:r>
              <a:rPr lang="da-DK" sz="2800" dirty="0"/>
              <a:t>and </a:t>
            </a:r>
            <a:r>
              <a:rPr lang="da-DK" sz="2800" dirty="0" err="1"/>
              <a:t>knowledge</a:t>
            </a:r>
            <a:r>
              <a:rPr lang="da-DK" sz="2800" dirty="0"/>
              <a:t> </a:t>
            </a:r>
            <a:r>
              <a:rPr lang="da-DK" sz="2800" dirty="0" err="1"/>
              <a:t>about</a:t>
            </a:r>
            <a:r>
              <a:rPr lang="da-DK" sz="2800" dirty="0"/>
              <a:t> the </a:t>
            </a:r>
            <a:r>
              <a:rPr lang="da-DK" sz="2800" dirty="0" err="1"/>
              <a:t>possibilities</a:t>
            </a:r>
            <a:r>
              <a:rPr lang="da-DK" sz="2800" dirty="0"/>
              <a:t> of </a:t>
            </a:r>
            <a:r>
              <a:rPr lang="da-DK" sz="2800" dirty="0" smtClean="0"/>
              <a:t>EU-</a:t>
            </a:r>
            <a:r>
              <a:rPr lang="da-DK" sz="2800" dirty="0" err="1" smtClean="0"/>
              <a:t>funding</a:t>
            </a:r>
            <a:r>
              <a:rPr lang="da-DK" sz="2800" dirty="0" smtClean="0"/>
              <a:t> </a:t>
            </a:r>
          </a:p>
          <a:p>
            <a:r>
              <a:rPr lang="da-DK" sz="2800" dirty="0"/>
              <a:t>The </a:t>
            </a:r>
            <a:r>
              <a:rPr lang="da-DK" sz="2800" dirty="0" err="1"/>
              <a:t>lack</a:t>
            </a:r>
            <a:r>
              <a:rPr lang="da-DK" sz="2800" dirty="0"/>
              <a:t> of </a:t>
            </a:r>
            <a:r>
              <a:rPr lang="da-DK" sz="2800" dirty="0" err="1"/>
              <a:t>knowledge</a:t>
            </a:r>
            <a:r>
              <a:rPr lang="da-DK" sz="2800" dirty="0"/>
              <a:t> in CA </a:t>
            </a:r>
            <a:r>
              <a:rPr lang="da-DK" sz="2800" dirty="0" err="1"/>
              <a:t>opportunities</a:t>
            </a:r>
            <a:r>
              <a:rPr lang="da-DK" sz="2800" dirty="0"/>
              <a:t> and </a:t>
            </a:r>
            <a:r>
              <a:rPr lang="da-DK" sz="2800" dirty="0" err="1" smtClean="0"/>
              <a:t>including</a:t>
            </a:r>
            <a:r>
              <a:rPr lang="da-DK" sz="2800" dirty="0" smtClean="0"/>
              <a:t> </a:t>
            </a:r>
            <a:r>
              <a:rPr lang="da-DK" sz="2800" dirty="0" err="1" smtClean="0"/>
              <a:t>eco</a:t>
            </a:r>
            <a:r>
              <a:rPr lang="da-DK" sz="2800" dirty="0" smtClean="0"/>
              <a:t>-system services in business </a:t>
            </a:r>
            <a:r>
              <a:rPr lang="da-DK" sz="2800" dirty="0" err="1" smtClean="0"/>
              <a:t>development</a:t>
            </a:r>
            <a:endParaRPr lang="da-DK" sz="2800" dirty="0" smtClean="0"/>
          </a:p>
          <a:p>
            <a:r>
              <a:rPr lang="da-DK" sz="2800" dirty="0" err="1" smtClean="0"/>
              <a:t>Difficulty</a:t>
            </a:r>
            <a:r>
              <a:rPr lang="da-DK" sz="2800" dirty="0" smtClean="0"/>
              <a:t> </a:t>
            </a:r>
            <a:r>
              <a:rPr lang="da-DK" sz="2800" dirty="0"/>
              <a:t>of </a:t>
            </a:r>
            <a:r>
              <a:rPr lang="da-DK" sz="2800" dirty="0" err="1" smtClean="0"/>
              <a:t>cooperation</a:t>
            </a:r>
            <a:r>
              <a:rPr lang="da-DK" sz="2800" dirty="0" smtClean="0"/>
              <a:t> </a:t>
            </a:r>
            <a:r>
              <a:rPr lang="da-DK" sz="2800" dirty="0" err="1"/>
              <a:t>between</a:t>
            </a:r>
            <a:r>
              <a:rPr lang="da-DK" sz="2800" dirty="0"/>
              <a:t> </a:t>
            </a:r>
            <a:r>
              <a:rPr lang="da-DK" sz="2800" dirty="0" err="1"/>
              <a:t>SMEs</a:t>
            </a:r>
            <a:r>
              <a:rPr lang="da-DK" sz="2800" dirty="0"/>
              <a:t> and </a:t>
            </a:r>
            <a:r>
              <a:rPr lang="da-DK" sz="2800" dirty="0" err="1"/>
              <a:t>larger</a:t>
            </a:r>
            <a:r>
              <a:rPr lang="da-DK" sz="2800" dirty="0"/>
              <a:t> </a:t>
            </a:r>
            <a:r>
              <a:rPr lang="da-DK" sz="2800" dirty="0" err="1" smtClean="0"/>
              <a:t>companies</a:t>
            </a:r>
            <a:r>
              <a:rPr lang="da-DK" sz="2800" dirty="0" smtClean="0"/>
              <a:t> in </a:t>
            </a:r>
            <a:r>
              <a:rPr lang="da-DK" sz="2800" dirty="0" err="1" smtClean="0"/>
              <a:t>this</a:t>
            </a:r>
            <a:r>
              <a:rPr lang="da-DK" sz="2800" dirty="0" smtClean="0"/>
              <a:t> </a:t>
            </a:r>
            <a:r>
              <a:rPr lang="da-DK" sz="2800" dirty="0" err="1" smtClean="0"/>
              <a:t>area</a:t>
            </a:r>
            <a:endParaRPr lang="da-DK" sz="2800" dirty="0" smtClean="0"/>
          </a:p>
          <a:p>
            <a:r>
              <a:rPr lang="da-DK" sz="2800" dirty="0" smtClean="0"/>
              <a:t>The </a:t>
            </a:r>
            <a:r>
              <a:rPr lang="da-DK" sz="2800" dirty="0" err="1" smtClean="0"/>
              <a:t>exports</a:t>
            </a:r>
            <a:r>
              <a:rPr lang="da-DK" sz="2800" dirty="0" smtClean="0"/>
              <a:t> of </a:t>
            </a:r>
            <a:r>
              <a:rPr lang="da-DK" sz="2800" dirty="0" err="1" smtClean="0"/>
              <a:t>water</a:t>
            </a:r>
            <a:r>
              <a:rPr lang="da-DK" sz="2800" dirty="0" smtClean="0"/>
              <a:t> solutions is </a:t>
            </a:r>
            <a:r>
              <a:rPr lang="da-DK" sz="2800" dirty="0" err="1" smtClean="0"/>
              <a:t>decreasing</a:t>
            </a:r>
            <a:endParaRPr lang="da-DK" sz="2800" dirty="0" smtClean="0"/>
          </a:p>
          <a:p>
            <a:endParaRPr lang="da-DK" sz="2800" dirty="0"/>
          </a:p>
          <a:p>
            <a:endParaRPr lang="da-DK" sz="2800" dirty="0" smtClean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6511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8647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da-DK" dirty="0" smtClean="0"/>
              <a:t>Water is a </a:t>
            </a:r>
            <a:r>
              <a:rPr lang="da-DK" dirty="0" err="1" smtClean="0"/>
              <a:t>huge</a:t>
            </a:r>
            <a:r>
              <a:rPr lang="da-DK" dirty="0" smtClean="0"/>
              <a:t> </a:t>
            </a:r>
            <a:r>
              <a:rPr lang="da-DK" dirty="0" err="1" smtClean="0"/>
              <a:t>market</a:t>
            </a:r>
            <a:r>
              <a:rPr lang="da-DK" dirty="0" smtClean="0"/>
              <a:t>: 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714541" y="2861349"/>
            <a:ext cx="21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Brobuerne, Struer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540" y="1569158"/>
            <a:ext cx="5081596" cy="33788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da-DK" sz="5500" dirty="0" smtClean="0"/>
          </a:p>
          <a:p>
            <a:r>
              <a:rPr lang="da-DK" sz="5500" dirty="0" smtClean="0"/>
              <a:t>The global </a:t>
            </a:r>
            <a:r>
              <a:rPr lang="da-DK" sz="5500" dirty="0" err="1" smtClean="0"/>
              <a:t>market</a:t>
            </a:r>
            <a:r>
              <a:rPr lang="da-DK" sz="5500" dirty="0" smtClean="0"/>
              <a:t> is 500 billions USD </a:t>
            </a:r>
            <a:r>
              <a:rPr lang="da-DK" sz="5500" dirty="0" err="1" smtClean="0"/>
              <a:t>every</a:t>
            </a:r>
            <a:r>
              <a:rPr lang="da-DK" sz="5500" dirty="0" smtClean="0"/>
              <a:t> </a:t>
            </a:r>
            <a:r>
              <a:rPr lang="da-DK" sz="5500" dirty="0" err="1" smtClean="0"/>
              <a:t>year</a:t>
            </a:r>
            <a:r>
              <a:rPr lang="da-DK" sz="5500" dirty="0" smtClean="0"/>
              <a:t>. </a:t>
            </a:r>
            <a:br>
              <a:rPr lang="da-DK" sz="5500" dirty="0" smtClean="0"/>
            </a:br>
            <a:endParaRPr lang="da-DK" sz="5500" dirty="0" smtClean="0"/>
          </a:p>
          <a:p>
            <a:r>
              <a:rPr lang="da-DK" sz="5500" dirty="0" smtClean="0"/>
              <a:t>UN </a:t>
            </a:r>
            <a:r>
              <a:rPr lang="da-DK" sz="5500" dirty="0" err="1" smtClean="0"/>
              <a:t>estimates</a:t>
            </a:r>
            <a:r>
              <a:rPr lang="da-DK" sz="5500" dirty="0" smtClean="0"/>
              <a:t> the </a:t>
            </a:r>
            <a:r>
              <a:rPr lang="da-DK" sz="5500" dirty="0" err="1" smtClean="0"/>
              <a:t>accumulated</a:t>
            </a:r>
            <a:r>
              <a:rPr lang="da-DK" sz="5500" dirty="0" smtClean="0"/>
              <a:t> </a:t>
            </a:r>
            <a:r>
              <a:rPr lang="da-DK" sz="5500" dirty="0" err="1" smtClean="0"/>
              <a:t>extra</a:t>
            </a:r>
            <a:r>
              <a:rPr lang="da-DK" sz="5500" dirty="0" smtClean="0"/>
              <a:t> </a:t>
            </a:r>
            <a:r>
              <a:rPr lang="da-DK" sz="5500" dirty="0" err="1" smtClean="0"/>
              <a:t>investments</a:t>
            </a:r>
            <a:r>
              <a:rPr lang="da-DK" sz="5500" dirty="0" smtClean="0"/>
              <a:t> due to </a:t>
            </a:r>
            <a:r>
              <a:rPr lang="da-DK" sz="5500" dirty="0" err="1" smtClean="0"/>
              <a:t>climate</a:t>
            </a:r>
            <a:r>
              <a:rPr lang="da-DK" sz="5500" dirty="0" smtClean="0"/>
              <a:t> </a:t>
            </a:r>
            <a:r>
              <a:rPr lang="da-DK" sz="5500" dirty="0" err="1" smtClean="0"/>
              <a:t>change</a:t>
            </a:r>
            <a:r>
              <a:rPr lang="da-DK" sz="5500" dirty="0" smtClean="0"/>
              <a:t> in the </a:t>
            </a:r>
            <a:r>
              <a:rPr lang="da-DK" sz="5500" dirty="0" err="1" smtClean="0"/>
              <a:t>world</a:t>
            </a:r>
            <a:r>
              <a:rPr lang="da-DK" sz="5500" dirty="0" smtClean="0"/>
              <a:t> is </a:t>
            </a:r>
            <a:r>
              <a:rPr lang="da-DK" sz="5500" dirty="0" err="1" smtClean="0"/>
              <a:t>between</a:t>
            </a:r>
            <a:r>
              <a:rPr lang="da-DK" sz="5500" dirty="0" smtClean="0"/>
              <a:t> 100 billion USD </a:t>
            </a:r>
            <a:r>
              <a:rPr lang="da-DK" sz="5500" dirty="0" err="1" smtClean="0"/>
              <a:t>every</a:t>
            </a:r>
            <a:r>
              <a:rPr lang="da-DK" sz="5500" dirty="0"/>
              <a:t> </a:t>
            </a:r>
            <a:r>
              <a:rPr lang="da-DK" sz="5500" dirty="0" err="1" smtClean="0"/>
              <a:t>year</a:t>
            </a:r>
            <a:r>
              <a:rPr lang="da-DK" sz="5500" dirty="0" smtClean="0"/>
              <a:t>. </a:t>
            </a:r>
          </a:p>
          <a:p>
            <a:endParaRPr lang="da-DK" sz="4200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3259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23528" y="843558"/>
            <a:ext cx="86409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does</a:t>
            </a:r>
            <a:r>
              <a:rPr lang="da-DK" dirty="0" smtClean="0"/>
              <a:t> Coast to Coast </a:t>
            </a:r>
            <a:r>
              <a:rPr lang="da-DK" dirty="0" err="1" smtClean="0"/>
              <a:t>Climate</a:t>
            </a:r>
            <a:r>
              <a:rPr lang="da-DK" dirty="0" smtClean="0"/>
              <a:t> Challenge give </a:t>
            </a:r>
            <a:r>
              <a:rPr lang="da-DK" dirty="0" err="1" smtClean="0"/>
              <a:t>us</a:t>
            </a:r>
            <a:r>
              <a:rPr lang="da-DK" dirty="0" smtClean="0"/>
              <a:t>? 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54" y="1815666"/>
            <a:ext cx="6667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2051720" y="2031690"/>
            <a:ext cx="3876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smtClean="0"/>
              <a:t>Vi lykkedes med at styre presseomtalen!</a:t>
            </a:r>
            <a:endParaRPr lang="da-DK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7" t="15782" r="19694" b="8117"/>
          <a:stretch/>
        </p:blipFill>
        <p:spPr bwMode="auto">
          <a:xfrm>
            <a:off x="683569" y="627534"/>
            <a:ext cx="7299051" cy="38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0" t="6324" r="25416" b="7444"/>
          <a:stretch/>
        </p:blipFill>
        <p:spPr bwMode="auto">
          <a:xfrm rot="21003217">
            <a:off x="1611823" y="546385"/>
            <a:ext cx="3642804" cy="39215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22844" r="51817" b="30157"/>
          <a:stretch/>
        </p:blipFill>
        <p:spPr bwMode="auto">
          <a:xfrm rot="902178">
            <a:off x="3706943" y="925852"/>
            <a:ext cx="3367301" cy="171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4" t="11200" r="35881" b="8005"/>
          <a:stretch/>
        </p:blipFill>
        <p:spPr bwMode="auto">
          <a:xfrm>
            <a:off x="3433226" y="372535"/>
            <a:ext cx="3228382" cy="37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657">
            <a:off x="4583411" y="1662903"/>
            <a:ext cx="2955914" cy="264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685">
            <a:off x="823871" y="2068904"/>
            <a:ext cx="4205835" cy="231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0" y="1346879"/>
            <a:ext cx="8333841" cy="218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117">
            <a:off x="1351456" y="620209"/>
            <a:ext cx="5871245" cy="433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7" y="1248413"/>
            <a:ext cx="7147172" cy="301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9" t="11059" r="30599" b="15408"/>
          <a:stretch/>
        </p:blipFill>
        <p:spPr bwMode="auto">
          <a:xfrm rot="21342307">
            <a:off x="419867" y="1981210"/>
            <a:ext cx="3231956" cy="267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9211" r="15005" b="5782"/>
          <a:stretch/>
        </p:blipFill>
        <p:spPr bwMode="auto">
          <a:xfrm rot="6102592">
            <a:off x="3960898" y="1096802"/>
            <a:ext cx="3883702" cy="364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848837" y="0"/>
            <a:ext cx="8915494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dirty="0" smtClean="0"/>
              <a:t>                 Branding and publicity...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2220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/>
          <a:p>
            <a:r>
              <a:rPr lang="da-DK" dirty="0" smtClean="0"/>
              <a:t>EU-</a:t>
            </a:r>
            <a:r>
              <a:rPr lang="da-DK" dirty="0" err="1" smtClean="0"/>
              <a:t>funding</a:t>
            </a:r>
            <a:r>
              <a:rPr lang="da-DK" dirty="0" smtClean="0"/>
              <a:t> for </a:t>
            </a:r>
            <a:r>
              <a:rPr lang="da-DK" dirty="0" err="1" smtClean="0"/>
              <a:t>SMEs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37625"/>
            <a:ext cx="4186808" cy="3156998"/>
          </a:xfrm>
        </p:spPr>
        <p:txBody>
          <a:bodyPr>
            <a:normAutofit fontScale="77500" lnSpcReduction="20000"/>
          </a:bodyPr>
          <a:lstStyle/>
          <a:p>
            <a:r>
              <a:rPr lang="da-DK" dirty="0" err="1" smtClean="0"/>
              <a:t>Develop</a:t>
            </a:r>
            <a:r>
              <a:rPr lang="da-DK" dirty="0" smtClean="0"/>
              <a:t> information </a:t>
            </a:r>
            <a:r>
              <a:rPr lang="da-DK" dirty="0" err="1" smtClean="0"/>
              <a:t>material</a:t>
            </a:r>
            <a:r>
              <a:rPr lang="da-DK" dirty="0"/>
              <a:t> </a:t>
            </a:r>
            <a:r>
              <a:rPr lang="da-DK" dirty="0" smtClean="0"/>
              <a:t>on EU </a:t>
            </a:r>
            <a:r>
              <a:rPr lang="da-DK" dirty="0" err="1" smtClean="0"/>
              <a:t>funding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  <a:p>
            <a:r>
              <a:rPr lang="da-DK" dirty="0" err="1" smtClean="0"/>
              <a:t>Individual</a:t>
            </a:r>
            <a:r>
              <a:rPr lang="da-DK" dirty="0" smtClean="0"/>
              <a:t> </a:t>
            </a:r>
            <a:r>
              <a:rPr lang="da-DK" dirty="0" err="1" smtClean="0"/>
              <a:t>counselling</a:t>
            </a:r>
            <a:r>
              <a:rPr lang="da-DK" dirty="0" smtClean="0"/>
              <a:t> of </a:t>
            </a:r>
            <a:r>
              <a:rPr lang="da-DK" dirty="0" err="1" smtClean="0"/>
              <a:t>SME´s</a:t>
            </a:r>
            <a:r>
              <a:rPr lang="da-DK" dirty="0" smtClean="0"/>
              <a:t> on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Horizone</a:t>
            </a:r>
            <a:r>
              <a:rPr lang="da-DK" dirty="0" smtClean="0"/>
              <a:t> 2020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Close </a:t>
            </a:r>
            <a:r>
              <a:rPr lang="da-DK" dirty="0" err="1" smtClean="0"/>
              <a:t>coordination</a:t>
            </a:r>
            <a:r>
              <a:rPr lang="da-DK" dirty="0" smtClean="0"/>
              <a:t> with Central Denmarks EU Office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3718"/>
            <a:ext cx="4104456" cy="20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7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37" y="1200745"/>
            <a:ext cx="4038242" cy="32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73" y="483518"/>
            <a:ext cx="8229600" cy="936104"/>
          </a:xfrm>
        </p:spPr>
        <p:txBody>
          <a:bodyPr>
            <a:normAutofit/>
          </a:bodyPr>
          <a:lstStyle/>
          <a:p>
            <a:r>
              <a:rPr lang="da-DK" sz="3200" dirty="0" smtClean="0"/>
              <a:t>Training start-ups </a:t>
            </a:r>
            <a:r>
              <a:rPr lang="da-DK" sz="3200" dirty="0" err="1" smtClean="0"/>
              <a:t>within</a:t>
            </a:r>
            <a:r>
              <a:rPr lang="da-DK" sz="3200" dirty="0" smtClean="0"/>
              <a:t> </a:t>
            </a:r>
            <a:r>
              <a:rPr lang="da-DK" sz="3200" dirty="0" err="1" smtClean="0"/>
              <a:t>ecosystem</a:t>
            </a:r>
            <a:r>
              <a:rPr lang="da-DK" sz="3200" dirty="0" smtClean="0"/>
              <a:t> services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779662"/>
            <a:ext cx="5040560" cy="3168352"/>
          </a:xfrm>
        </p:spPr>
        <p:txBody>
          <a:bodyPr>
            <a:normAutofit/>
          </a:bodyPr>
          <a:lstStyle/>
          <a:p>
            <a:r>
              <a:rPr lang="da-DK" dirty="0" err="1" smtClean="0"/>
              <a:t>Dialogue</a:t>
            </a:r>
            <a:r>
              <a:rPr lang="da-DK" dirty="0" smtClean="0"/>
              <a:t> with </a:t>
            </a:r>
            <a:r>
              <a:rPr lang="da-DK" dirty="0" err="1" smtClean="0"/>
              <a:t>companies</a:t>
            </a:r>
            <a:r>
              <a:rPr lang="da-DK" dirty="0" smtClean="0"/>
              <a:t> on </a:t>
            </a:r>
            <a:r>
              <a:rPr lang="da-DK" dirty="0" err="1" smtClean="0"/>
              <a:t>ecosystem</a:t>
            </a:r>
            <a:r>
              <a:rPr lang="da-DK" dirty="0" smtClean="0"/>
              <a:t> services business </a:t>
            </a:r>
            <a:r>
              <a:rPr lang="da-DK" dirty="0" err="1" smtClean="0"/>
              <a:t>development</a:t>
            </a:r>
            <a:endParaRPr lang="da-DK" dirty="0"/>
          </a:p>
          <a:p>
            <a:r>
              <a:rPr lang="da-DK" dirty="0" smtClean="0"/>
              <a:t>Coaching of start-up </a:t>
            </a:r>
            <a:r>
              <a:rPr lang="da-DK" dirty="0" err="1" smtClean="0"/>
              <a:t>companies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68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amp;#x09;Cross boundary innovation and business development in Central Denmark Region&amp;quot;&quot;/&gt;&lt;property id=&quot;20307&quot; value=&quot;256&quot;/&gt;&lt;/object&gt;&lt;object type=&quot;3&quot; unique_id=&quot;11342&quot;&gt;&lt;property id=&quot;20148&quot; value=&quot;5&quot;/&gt;&lt;property id=&quot;20300&quot; value=&quot;Slide 2 - &amp;quot;Challenges with water in Denmark i 2100&amp;quot;&quot;/&gt;&lt;property id=&quot;20307&quot; value=&quot;259&quot;/&gt;&lt;/object&gt;&lt;object type=&quot;3&quot; unique_id=&quot;11344&quot;&gt;&lt;property id=&quot;20148&quot; value=&quot;5&quot;/&gt;&lt;property id=&quot;20300&quot; value=&quot;Slide 5 - &amp;quot;Water is a huge market: &amp;quot;&quot;/&gt;&lt;property id=&quot;20307&quot; value=&quot;260&quot;/&gt;&lt;/object&gt;&lt;object type=&quot;3&quot; unique_id=&quot;11485&quot;&gt;&lt;property id=&quot;20148&quot; value=&quot;5&quot;/&gt;&lt;property id=&quot;20300&quot; value=&quot;Slide 6&quot;/&gt;&lt;property id=&quot;20307&quot; value=&quot;275&quot;/&gt;&lt;/object&gt;&lt;object type=&quot;3&quot; unique_id=&quot;11488&quot;&gt;&lt;property id=&quot;20148&quot; value=&quot;5&quot;/&gt;&lt;property id=&quot;20300&quot; value=&quot;Slide 11 - &amp;quot;24 triple helix cases!&amp;quot;&quot;/&gt;&lt;property id=&quot;20307&quot; value=&quot;269&quot;/&gt;&lt;/object&gt;&lt;object type=&quot;3&quot; unique_id=&quot;11489&quot;&gt;&lt;property id=&quot;20148&quot; value=&quot;5&quot;/&gt;&lt;property id=&quot;20300&quot; value=&quot;Slide 12 - &amp;quot;Two state of the art show rooms!&amp;quot;&quot;/&gt;&lt;property id=&quot;20307&quot; value=&quot;268&quot;/&gt;&lt;/object&gt;&lt;object type=&quot;3&quot; unique_id=&quot;11490&quot;&gt;&lt;property id=&quot;20148&quot; value=&quot;5&quot;/&gt;&lt;property id=&quot;20300&quot; value=&quot;Slide 7&quot;/&gt;&lt;property id=&quot;20307&quot; value=&quot;266&quot;/&gt;&lt;/object&gt;&lt;object type=&quot;3&quot; unique_id=&quot;11961&quot;&gt;&lt;property id=&quot;20148&quot; value=&quot;5&quot;/&gt;&lt;property id=&quot;20300&quot; value=&quot;Slide 10 - &amp;quot;Network and cluster development&amp;quot;&quot;/&gt;&lt;property id=&quot;20307&quot; value=&quot;282&quot;/&gt;&lt;/object&gt;&lt;object type=&quot;3&quot; unique_id=&quot;12157&quot;&gt;&lt;property id=&quot;20148&quot; value=&quot;5&quot;/&gt;&lt;property id=&quot;20300&quot; value=&quot;Slide 3 - &amp;quot;Competences are spread across different sectors&amp;quot;&quot;/&gt;&lt;property id=&quot;20307&quot; value=&quot;283&quot;/&gt;&lt;/object&gt;&lt;object type=&quot;3&quot; unique_id=&quot;12510&quot;&gt;&lt;property id=&quot;20148&quot; value=&quot;5&quot;/&gt;&lt;property id=&quot;20300&quot; value=&quot;Slide 4 - &amp;quot;Regional SME challenges&amp;quot;&quot;/&gt;&lt;property id=&quot;20307&quot; value=&quot;284&quot;/&gt;&lt;/object&gt;&lt;object type=&quot;3&quot; unique_id=&quot;12735&quot;&gt;&lt;property id=&quot;20148&quot; value=&quot;5&quot;/&gt;&lt;property id=&quot;20300&quot; value=&quot;Slide 8 - &amp;quot;EU-funding for SMEs&amp;quot;&quot;/&gt;&lt;property id=&quot;20307&quot; value=&quot;286&quot;/&gt;&lt;/object&gt;&lt;object type=&quot;3&quot; unique_id=&quot;12736&quot;&gt;&lt;property id=&quot;20148&quot; value=&quot;5&quot;/&gt;&lt;property id=&quot;20300&quot; value=&quot;Slide 9 - &amp;quot;Training start-ups within ecosystem services&amp;quot;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2C CC Power Point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CC Power Point</Template>
  <TotalTime>0</TotalTime>
  <Words>1513</Words>
  <Application>Microsoft Office PowerPoint</Application>
  <PresentationFormat>Skærmshow (16:9)</PresentationFormat>
  <Paragraphs>126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C2C CC Power Point</vt:lpstr>
      <vt:lpstr> Cross boundary innovation and business development in Central Denmark Region</vt:lpstr>
      <vt:lpstr>Challenges with water in Denmark i 2100</vt:lpstr>
      <vt:lpstr>Competences are spread across different sectors</vt:lpstr>
      <vt:lpstr>Regional SME challenges</vt:lpstr>
      <vt:lpstr>Water is a huge market: </vt:lpstr>
      <vt:lpstr>PowerPoint-præsentation</vt:lpstr>
      <vt:lpstr>PowerPoint-præsentation</vt:lpstr>
      <vt:lpstr>EU-funding for SMEs</vt:lpstr>
      <vt:lpstr>Training start-ups within ecosystem services</vt:lpstr>
      <vt:lpstr>Network and cluster development</vt:lpstr>
      <vt:lpstr>24 triple helix cases!</vt:lpstr>
      <vt:lpstr>Two state of the art show rooms!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i projektet</dc:title>
  <dc:creator>Rolf Johnsen</dc:creator>
  <cp:lastModifiedBy>Dorthe Selmer</cp:lastModifiedBy>
  <cp:revision>135</cp:revision>
  <cp:lastPrinted>2017-06-01T10:07:53Z</cp:lastPrinted>
  <dcterms:created xsi:type="dcterms:W3CDTF">2017-05-18T09:21:42Z</dcterms:created>
  <dcterms:modified xsi:type="dcterms:W3CDTF">2019-04-11T12:37:56Z</dcterms:modified>
</cp:coreProperties>
</file>