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211A52"/>
    <a:srgbClr val="211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6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62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Work%20in%20progress\MP%20PhD%20course\2018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Work%20in%20progress\MP%20PhD%20course\2018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47432346148017"/>
          <c:y val="0.11615740740740743"/>
          <c:w val="0.46431161138730065"/>
          <c:h val="0.7247970452353115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2D-4C5C-B941-35700E20B4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2D-4C5C-B941-35700E20B4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2D-4C5C-B941-35700E20B4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2D-4C5C-B941-35700E20B4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2D-4C5C-B941-35700E20B46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2D-4C5C-B941-35700E20B46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52D-4C5C-B941-35700E20B46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52D-4C5C-B941-35700E20B46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52D-4C5C-B941-35700E20B46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52D-4C5C-B941-35700E20B46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52D-4C5C-B941-35700E20B46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52D-4C5C-B941-35700E20B467}"/>
              </c:ext>
            </c:extLst>
          </c:dPt>
          <c:dLbls>
            <c:dLbl>
              <c:idx val="0"/>
              <c:layout>
                <c:manualLayout>
                  <c:x val="0.21776647787782974"/>
                  <c:y val="8.716322480596725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2D-4C5C-B941-35700E20B467}"/>
                </c:ext>
              </c:extLst>
            </c:dLbl>
            <c:dLbl>
              <c:idx val="1"/>
              <c:layout>
                <c:manualLayout>
                  <c:x val="0.13261420127175536"/>
                  <c:y val="3.26862093022377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2D-4C5C-B941-35700E20B467}"/>
                </c:ext>
              </c:extLst>
            </c:dLbl>
            <c:dLbl>
              <c:idx val="2"/>
              <c:layout>
                <c:manualLayout>
                  <c:x val="-0.11586293374269155"/>
                  <c:y val="7.40887410850722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2D-4C5C-B941-35700E20B467}"/>
                </c:ext>
              </c:extLst>
            </c:dLbl>
            <c:dLbl>
              <c:idx val="3"/>
              <c:layout>
                <c:manualLayout>
                  <c:x val="-0.19682739346650005"/>
                  <c:y val="8.06259829455198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99051695796543"/>
                      <c:h val="9.16521308834747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52D-4C5C-B941-35700E20B467}"/>
                </c:ext>
              </c:extLst>
            </c:dLbl>
            <c:dLbl>
              <c:idx val="4"/>
              <c:layout>
                <c:manualLayout>
                  <c:x val="-0.19403551554498941"/>
                  <c:y val="4.79397736432820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2D-4C5C-B941-35700E20B467}"/>
                </c:ext>
              </c:extLst>
            </c:dLbl>
            <c:dLbl>
              <c:idx val="5"/>
              <c:layout>
                <c:manualLayout>
                  <c:x val="-0.19263957658423408"/>
                  <c:y val="3.26862093022377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2D-4C5C-B941-35700E20B467}"/>
                </c:ext>
              </c:extLst>
            </c:dLbl>
            <c:dLbl>
              <c:idx val="6"/>
              <c:layout>
                <c:manualLayout>
                  <c:x val="-0.25685276877897878"/>
                  <c:y val="-2.17908062014918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2D-4C5C-B941-35700E20B467}"/>
                </c:ext>
              </c:extLst>
            </c:dLbl>
            <c:dLbl>
              <c:idx val="7"/>
              <c:layout>
                <c:manualLayout>
                  <c:x val="-0.21218272203480856"/>
                  <c:y val="-4.35816124029837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52D-4C5C-B941-35700E20B467}"/>
                </c:ext>
              </c:extLst>
            </c:dLbl>
            <c:dLbl>
              <c:idx val="8"/>
              <c:layout>
                <c:manualLayout>
                  <c:x val="-0.24498728761255856"/>
                  <c:y val="-0.104595869767160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52535602214112"/>
                      <c:h val="0.13420957539498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552D-4C5C-B941-35700E20B467}"/>
                </c:ext>
              </c:extLst>
            </c:dLbl>
            <c:dLbl>
              <c:idx val="9"/>
              <c:layout>
                <c:manualLayout>
                  <c:x val="-0.10888323893891493"/>
                  <c:y val="-0.143819320929846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52D-4C5C-B941-35700E20B467}"/>
                </c:ext>
              </c:extLst>
            </c:dLbl>
            <c:dLbl>
              <c:idx val="10"/>
              <c:layout>
                <c:manualLayout>
                  <c:x val="1.9543145450574471E-2"/>
                  <c:y val="-0.115730971736123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52D-4C5C-B941-35700E20B467}"/>
                </c:ext>
              </c:extLst>
            </c:dLbl>
            <c:dLbl>
              <c:idx val="11"/>
              <c:layout>
                <c:manualLayout>
                  <c:x val="0.26313449410237771"/>
                  <c:y val="-9.15213860462658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64279504791202"/>
                      <c:h val="0.13420957539498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552D-4C5C-B941-35700E20B467}"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Sheet1!$B$12:$B$23</c:f>
              <c:strCache>
                <c:ptCount val="12"/>
                <c:pt idx="0">
                  <c:v>Rubber granules</c:v>
                </c:pt>
                <c:pt idx="1">
                  <c:v>Tires</c:v>
                </c:pt>
                <c:pt idx="2">
                  <c:v>Textiles</c:v>
                </c:pt>
                <c:pt idx="3">
                  <c:v>Paints (not ships)</c:v>
                </c:pt>
                <c:pt idx="4">
                  <c:v>Ship paints</c:v>
                </c:pt>
                <c:pt idx="5">
                  <c:v>Road markings</c:v>
                </c:pt>
                <c:pt idx="6">
                  <c:v>Building plastic materials</c:v>
                </c:pt>
                <c:pt idx="7">
                  <c:v>Footwear</c:v>
                </c:pt>
                <c:pt idx="8">
                  <c:v>Cooking utensils, scouring sponges and cloths</c:v>
                </c:pt>
                <c:pt idx="9">
                  <c:v>Other uses</c:v>
                </c:pt>
                <c:pt idx="10">
                  <c:v>Personal care products</c:v>
                </c:pt>
                <c:pt idx="11">
                  <c:v>Raw materials for plastics productions</c:v>
                </c:pt>
              </c:strCache>
            </c:strRef>
          </c:cat>
          <c:val>
            <c:numRef>
              <c:f>Sheet1!$A$12:$A$23</c:f>
              <c:numCache>
                <c:formatCode>General</c:formatCode>
                <c:ptCount val="12"/>
                <c:pt idx="0">
                  <c:v>10.5</c:v>
                </c:pt>
                <c:pt idx="1">
                  <c:v>55.8</c:v>
                </c:pt>
                <c:pt idx="2">
                  <c:v>6.2</c:v>
                </c:pt>
                <c:pt idx="3">
                  <c:v>5.0999999999999996</c:v>
                </c:pt>
                <c:pt idx="4">
                  <c:v>2.7</c:v>
                </c:pt>
                <c:pt idx="5">
                  <c:v>4.0999999999999996</c:v>
                </c:pt>
                <c:pt idx="6">
                  <c:v>2.9</c:v>
                </c:pt>
                <c:pt idx="7">
                  <c:v>5.7</c:v>
                </c:pt>
                <c:pt idx="8">
                  <c:v>1</c:v>
                </c:pt>
                <c:pt idx="9">
                  <c:v>5.7</c:v>
                </c:pt>
                <c:pt idx="10">
                  <c:v>0.2</c:v>
                </c:pt>
                <c:pt idx="1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52D-4C5C-B941-35700E20B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47432346148017"/>
          <c:y val="0.11615740740740743"/>
          <c:w val="0.46431161138730065"/>
          <c:h val="0.72479704523531152"/>
        </c:manualLayout>
      </c:layout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09-4912-96C4-C858AC4B4F91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09-4912-96C4-C858AC4B4F91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09-4912-96C4-C858AC4B4F91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09-4912-96C4-C858AC4B4F91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09-4912-96C4-C858AC4B4F91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09-4912-96C4-C858AC4B4F91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109-4912-96C4-C858AC4B4F91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109-4912-96C4-C858AC4B4F91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109-4912-96C4-C858AC4B4F91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109-4912-96C4-C858AC4B4F91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109-4912-96C4-C858AC4B4F91}"/>
              </c:ext>
            </c:extLst>
          </c:dPt>
          <c:dPt>
            <c:idx val="1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109-4912-96C4-C858AC4B4F9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09-4912-96C4-C858AC4B4F91}"/>
                </c:ext>
              </c:extLst>
            </c:dLbl>
            <c:dLbl>
              <c:idx val="1"/>
              <c:layout>
                <c:manualLayout>
                  <c:x val="0.13261420127175536"/>
                  <c:y val="3.26862093022377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09-4912-96C4-C858AC4B4F9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09-4912-96C4-C858AC4B4F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09-4912-96C4-C858AC4B4F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09-4912-96C4-C858AC4B4F91}"/>
                </c:ext>
              </c:extLst>
            </c:dLbl>
            <c:dLbl>
              <c:idx val="5"/>
              <c:layout>
                <c:manualLayout>
                  <c:x val="-0.19263957658423408"/>
                  <c:y val="3.26862093022377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09-4912-96C4-C858AC4B4F9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09-4912-96C4-C858AC4B4F9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109-4912-96C4-C858AC4B4F9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109-4912-96C4-C858AC4B4F9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109-4912-96C4-C858AC4B4F9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109-4912-96C4-C858AC4B4F9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109-4912-96C4-C858AC4B4F91}"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Sheet1!$B$12:$B$23</c:f>
              <c:strCache>
                <c:ptCount val="12"/>
                <c:pt idx="0">
                  <c:v>Rubber granules</c:v>
                </c:pt>
                <c:pt idx="1">
                  <c:v>Tires</c:v>
                </c:pt>
                <c:pt idx="2">
                  <c:v>Textiles</c:v>
                </c:pt>
                <c:pt idx="3">
                  <c:v>Paints (not ships)</c:v>
                </c:pt>
                <c:pt idx="4">
                  <c:v>Ship paints</c:v>
                </c:pt>
                <c:pt idx="5">
                  <c:v>Road markings</c:v>
                </c:pt>
                <c:pt idx="6">
                  <c:v>Building plastic materials</c:v>
                </c:pt>
                <c:pt idx="7">
                  <c:v>Footwear</c:v>
                </c:pt>
                <c:pt idx="8">
                  <c:v>Cooking utensils, scouring sponges and cloths</c:v>
                </c:pt>
                <c:pt idx="9">
                  <c:v>Other uses</c:v>
                </c:pt>
                <c:pt idx="10">
                  <c:v>Personal care products</c:v>
                </c:pt>
                <c:pt idx="11">
                  <c:v>Raw materials for plastics productions</c:v>
                </c:pt>
              </c:strCache>
            </c:strRef>
          </c:cat>
          <c:val>
            <c:numRef>
              <c:f>Sheet1!$A$12:$A$23</c:f>
              <c:numCache>
                <c:formatCode>General</c:formatCode>
                <c:ptCount val="12"/>
                <c:pt idx="0">
                  <c:v>10.5</c:v>
                </c:pt>
                <c:pt idx="1">
                  <c:v>55.8</c:v>
                </c:pt>
                <c:pt idx="2">
                  <c:v>6.2</c:v>
                </c:pt>
                <c:pt idx="3">
                  <c:v>5.0999999999999996</c:v>
                </c:pt>
                <c:pt idx="4">
                  <c:v>2.7</c:v>
                </c:pt>
                <c:pt idx="5">
                  <c:v>4.0999999999999996</c:v>
                </c:pt>
                <c:pt idx="6">
                  <c:v>2.9</c:v>
                </c:pt>
                <c:pt idx="7">
                  <c:v>5.7</c:v>
                </c:pt>
                <c:pt idx="8">
                  <c:v>1</c:v>
                </c:pt>
                <c:pt idx="9">
                  <c:v>5.7</c:v>
                </c:pt>
                <c:pt idx="10">
                  <c:v>0.2</c:v>
                </c:pt>
                <c:pt idx="1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109-4912-96C4-C858AC4B4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44EA8-7307-470A-B6EA-7986C24A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153C3BA-4BD5-4605-BECA-19B1B35C9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93F9B4D-1CF0-4FF8-85FA-76FD9D0F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3E3C-7A09-4D70-95CA-FDCE0AEDA591}" type="datetimeFigureOut">
              <a:rPr lang="da-DK" smtClean="0"/>
              <a:t>16-01-2019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541F55-B459-4573-87AA-F2D69658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6E9564-A08A-4FE3-951B-EDF21F9D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FC2D-55F8-4FFF-BF4F-7AC5534946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384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809F5-44EF-4A80-91D3-33B53FDE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BD0C020-BEF4-41C5-84A5-9D9203D77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44BD3E-3613-412F-B9E8-C7C9EFF7B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3E3C-7A09-4D70-95CA-FDCE0AEDA591}" type="datetimeFigureOut">
              <a:rPr lang="da-DK" smtClean="0"/>
              <a:t>16-01-2019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0DCFAA-8190-4F38-ABE7-6E566B00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CF31E0-7976-4AD5-9AF6-C3487911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FC2D-55F8-4FFF-BF4F-7AC5534946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234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268B440-2C5E-4687-999A-E17C5232D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CFE5829-4432-4D35-A060-AE3F692A2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FD1C13-7694-4D94-B74C-57217BFC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3E3C-7A09-4D70-95CA-FDCE0AEDA591}" type="datetimeFigureOut">
              <a:rPr lang="da-DK" smtClean="0"/>
              <a:t>16-01-2019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01BD35A-7F8E-49C2-B1F0-B2CAA6FD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E5014E-F401-46F9-A623-7A8D5422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FC2D-55F8-4FFF-BF4F-7AC5534946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344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17444-AF8E-4B85-A5FF-ABA94AF0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9AA45B-6705-4F68-BD61-570AD08D3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77B8EB-1E43-4155-B69A-BF29CA3C7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3E3C-7A09-4D70-95CA-FDCE0AEDA591}" type="datetimeFigureOut">
              <a:rPr lang="da-DK" smtClean="0"/>
              <a:t>16-01-2019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5CB6CC-3F46-4498-A4B9-5D503B94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C2364B-9C5F-4515-BFA7-0D30A94D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FC2D-55F8-4FFF-BF4F-7AC5534946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016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73806-7BFB-4936-9A42-BCD52774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3CD074F-1101-4F7F-B911-8C872651C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B0F9A1-B3C9-441D-8CF2-D9D1515C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3E3C-7A09-4D70-95CA-FDCE0AEDA591}" type="datetimeFigureOut">
              <a:rPr lang="da-DK" smtClean="0"/>
              <a:t>16-01-2019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0C41AB-7938-4600-A77B-E740E390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50A324-58BA-4C90-94E6-FC7CCEB7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FC2D-55F8-4FFF-BF4F-7AC5534946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56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52138-C917-4ABC-AD66-F7C4B4ED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D58DCF-3104-41E3-B507-A8AAD160D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E8BF2FD-89DE-4B95-91D3-D0974323D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7C6CD3-47B4-4417-9FE8-84111A1D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3E3C-7A09-4D70-95CA-FDCE0AEDA591}" type="datetimeFigureOut">
              <a:rPr lang="da-DK" smtClean="0"/>
              <a:t>16-01-2019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9CD7699-1DDA-4D3D-A195-D6DC15C7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B117039-F2C0-49D3-A6B1-B42D2D62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FC2D-55F8-4FFF-BF4F-7AC5534946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934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297F0-6E89-4852-A97C-A5695761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F3C9126-C4BF-43BB-8D90-8AA1B9823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71C987A-A79F-433D-B075-E232C3EB9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4E24062-D7A7-4D77-B6A6-94B58C16A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78A9C37-C15B-465B-9E35-18B3B876D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4FF7823-7BDB-40E3-AD79-25B4E4C4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3E3C-7A09-4D70-95CA-FDCE0AEDA591}" type="datetimeFigureOut">
              <a:rPr lang="da-DK" smtClean="0"/>
              <a:t>16-01-2019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A2D8A81-1499-46AC-9EEB-5F2FEEE4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32D0CA2-E68C-412C-9F5D-9FC783C5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FC2D-55F8-4FFF-BF4F-7AC5534946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174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8845D-3F57-4816-80D4-1541F684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66A5D0C-7321-4E69-89C5-9D38809D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3E3C-7A09-4D70-95CA-FDCE0AEDA591}" type="datetimeFigureOut">
              <a:rPr lang="da-DK" smtClean="0"/>
              <a:t>16-01-2019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5686AE3-F6B5-40E2-B5A8-DEB87506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7C042BA-95A4-4267-86D1-EC8FE712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FC2D-55F8-4FFF-BF4F-7AC5534946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809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3180BE7-EE38-41FA-918D-10EC4B54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3E3C-7A09-4D70-95CA-FDCE0AEDA591}" type="datetimeFigureOut">
              <a:rPr lang="da-DK" smtClean="0"/>
              <a:t>16-01-2019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6699613-B383-4C84-A940-A0078FC3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3CE8D6A-F0E7-41A7-84A1-2E43675F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FC2D-55F8-4FFF-BF4F-7AC5534946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348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75241-B132-4BE9-9072-6FFB2272F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B36F17-D442-4138-B76E-AB76830D7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38E932E-2E00-42D1-956D-0FF8040BF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5CB866-C4AD-43D2-83E8-E8DB6F52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3E3C-7A09-4D70-95CA-FDCE0AEDA591}" type="datetimeFigureOut">
              <a:rPr lang="da-DK" smtClean="0"/>
              <a:t>16-01-2019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2E14E67-B674-4E7E-873E-5FCD6109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C3E499-B38F-4C5A-B655-1B334903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FC2D-55F8-4FFF-BF4F-7AC5534946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458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DE583-A368-4C82-A629-5E290805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6C37520-0BA8-49C5-9651-E3C19BDC7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1C64CCD-05C3-4C7A-A37A-A0D441935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F92ED65-066C-4C8C-82D4-7E0AE00E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3E3C-7A09-4D70-95CA-FDCE0AEDA591}" type="datetimeFigureOut">
              <a:rPr lang="da-DK" smtClean="0"/>
              <a:t>16-01-2019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A2A4D0-937C-429A-8004-BC90BC20B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0549EE-7925-4297-95BC-F9FCCD20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FC2D-55F8-4FFF-BF4F-7AC5534946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130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C7D8334-EC6F-4DAB-AE7B-33FF5605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B95442-E575-49A9-9F75-4A31B14C0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FD83E7-23D6-4E16-9811-B989874F5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A3E3C-7A09-4D70-95CA-FDCE0AEDA591}" type="datetimeFigureOut">
              <a:rPr lang="da-DK" smtClean="0"/>
              <a:t>16-01-2019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03A8E60-CB87-4B65-A5F8-79746F649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2C9C002-D159-4ACD-A3D6-FFC971DB7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CFC2D-55F8-4FFF-BF4F-7AC5534946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27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lede 26">
            <a:extLst>
              <a:ext uri="{FF2B5EF4-FFF2-40B4-BE49-F238E27FC236}">
                <a16:creationId xmlns:a16="http://schemas.microsoft.com/office/drawing/2014/main" id="{5B59D82C-9993-4788-8D4A-4D93FBB6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6399" y="-3547601"/>
            <a:ext cx="8619203" cy="12192002"/>
          </a:xfrm>
          <a:prstGeom prst="rect">
            <a:avLst/>
          </a:prstGeom>
        </p:spPr>
      </p:pic>
      <p:pic>
        <p:nvPicPr>
          <p:cNvPr id="1032" name="Picture 8" descr="https://www.kristeligt-dagblad.dk/sites/default/files/styles/main-wide-944/public/2017/09/20170906195745528_org.jpg">
            <a:extLst>
              <a:ext uri="{FF2B5EF4-FFF2-40B4-BE49-F238E27FC236}">
                <a16:creationId xmlns:a16="http://schemas.microsoft.com/office/drawing/2014/main" id="{F0995BDD-3AF8-43D9-B23B-7EEFD124C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61"/>
          <a:stretch/>
        </p:blipFill>
        <p:spPr bwMode="auto">
          <a:xfrm>
            <a:off x="4917668" y="708660"/>
            <a:ext cx="7274332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dmi.dk/uploads/pics/skybruddet1.jpg">
            <a:extLst>
              <a:ext uri="{FF2B5EF4-FFF2-40B4-BE49-F238E27FC236}">
                <a16:creationId xmlns:a16="http://schemas.microsoft.com/office/drawing/2014/main" id="{0D79D0B1-8CBF-465F-A587-BBDC2C8E7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0"/>
          <a:stretch/>
        </p:blipFill>
        <p:spPr bwMode="auto">
          <a:xfrm>
            <a:off x="-1" y="708661"/>
            <a:ext cx="6096001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ADD153-0C53-49C9-99AF-369BE1763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69080"/>
            <a:ext cx="12192000" cy="980122"/>
          </a:xfrm>
          <a:solidFill>
            <a:srgbClr val="211A52"/>
          </a:solidFill>
        </p:spPr>
        <p:txBody>
          <a:bodyPr anchor="ctr"/>
          <a:lstStyle/>
          <a:p>
            <a:r>
              <a:rPr lang="da-DK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Ph.D.</a:t>
            </a: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C2C-CC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CE534F6-D1A3-45FA-A02A-5D998FDB3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11740" y="5748018"/>
            <a:ext cx="1790700" cy="1057275"/>
          </a:xfrm>
          <a:prstGeom prst="rect">
            <a:avLst/>
          </a:prstGeom>
        </p:spPr>
      </p:pic>
      <p:pic>
        <p:nvPicPr>
          <p:cNvPr id="8" name="Picture 2" descr="http://www.c2ccc.eu/siteassets/c2ccc/falles-materiale/logoer/coasttocoast_climatechallenge_logo.jpg">
            <a:extLst>
              <a:ext uri="{FF2B5EF4-FFF2-40B4-BE49-F238E27FC236}">
                <a16:creationId xmlns:a16="http://schemas.microsoft.com/office/drawing/2014/main" id="{D5388292-76F0-4EC4-97F3-90B5263D6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240" r="92690">
                        <a14:foregroundMark x1="14474" y1="18261" x2="14474" y2="18261"/>
                        <a14:foregroundMark x1="4240" y1="30000" x2="4240" y2="30000"/>
                        <a14:foregroundMark x1="22807" y1="34783" x2="22807" y2="34783"/>
                        <a14:foregroundMark x1="52047" y1="15652" x2="52047" y2="15652"/>
                        <a14:foregroundMark x1="40351" y1="38696" x2="40351" y2="38696"/>
                        <a14:foregroundMark x1="51170" y1="39130" x2="51170" y2="39130"/>
                        <a14:foregroundMark x1="37573" y1="39130" x2="37573" y2="39130"/>
                        <a14:foregroundMark x1="61550" y1="34783" x2="61550" y2="34783"/>
                        <a14:foregroundMark x1="64620" y1="39130" x2="64620" y2="39130"/>
                        <a14:foregroundMark x1="69444" y1="39130" x2="69444" y2="39130"/>
                        <a14:foregroundMark x1="75439" y1="38696" x2="75439" y2="38696"/>
                        <a14:foregroundMark x1="78363" y1="38261" x2="78363" y2="38261"/>
                        <a14:foregroundMark x1="75585" y1="38696" x2="75585" y2="38696"/>
                        <a14:foregroundMark x1="92690" y1="67826" x2="92690" y2="67826"/>
                        <a14:foregroundMark x1="89327" y1="70000" x2="89327" y2="70000"/>
                        <a14:foregroundMark x1="83772" y1="69565" x2="83772" y2="69565"/>
                        <a14:foregroundMark x1="78509" y1="69565" x2="78509" y2="69565"/>
                        <a14:foregroundMark x1="73684" y1="67826" x2="73684" y2="67826"/>
                        <a14:foregroundMark x1="71345" y1="68261" x2="71345" y2="68261"/>
                        <a14:foregroundMark x1="68860" y1="70000" x2="68860" y2="70000"/>
                        <a14:foregroundMark x1="60380" y1="64348" x2="60380" y2="64348"/>
                        <a14:foregroundMark x1="60380" y1="65217" x2="60380" y2="65217"/>
                        <a14:foregroundMark x1="60380" y1="65217" x2="60380" y2="65217"/>
                        <a14:foregroundMark x1="60673" y1="66087" x2="59942" y2="64783"/>
                        <a14:foregroundMark x1="43567" y1="68261" x2="43567" y2="6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0" y="5826316"/>
            <a:ext cx="2678549" cy="90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1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gilent.com/cs/publishingimages/cary_620_ftir.jpg">
            <a:extLst>
              <a:ext uri="{FF2B5EF4-FFF2-40B4-BE49-F238E27FC236}">
                <a16:creationId xmlns:a16="http://schemas.microsoft.com/office/drawing/2014/main" id="{996412C1-A9DA-433D-97FF-34BCD9434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0" b="16355"/>
          <a:stretch/>
        </p:blipFill>
        <p:spPr bwMode="auto">
          <a:xfrm>
            <a:off x="5354709" y="2991589"/>
            <a:ext cx="2150259" cy="128102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BF3553DF-341A-4F01-BFEF-BF3736F4E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41206" y="1671501"/>
            <a:ext cx="4950701" cy="3514998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1DD7436A-3AC1-401D-B5A9-CB873BE3CA11}"/>
              </a:ext>
            </a:extLst>
          </p:cNvPr>
          <p:cNvGrpSpPr/>
          <p:nvPr/>
        </p:nvGrpSpPr>
        <p:grpSpPr>
          <a:xfrm>
            <a:off x="1054895" y="543485"/>
            <a:ext cx="5029200" cy="2123202"/>
            <a:chOff x="1066800" y="1718548"/>
            <a:chExt cx="4511040" cy="2400657"/>
          </a:xfrm>
          <a:solidFill>
            <a:schemeClr val="bg1"/>
          </a:solidFill>
        </p:grpSpPr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809CA487-0502-495B-A2A3-1E7259F8153A}"/>
                </a:ext>
              </a:extLst>
            </p:cNvPr>
            <p:cNvSpPr txBox="1"/>
            <p:nvPr/>
          </p:nvSpPr>
          <p:spPr>
            <a:xfrm>
              <a:off x="1066800" y="2087880"/>
              <a:ext cx="4511040" cy="2031325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a-DK" dirty="0">
                  <a:latin typeface="Arial" panose="020B0604020202020204" pitchFamily="34" charset="0"/>
                  <a:cs typeface="Arial" panose="020B0604020202020204" pitchFamily="34" charset="0"/>
                </a:rPr>
                <a:t>Lasse Abraham Rasmussen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dirty="0">
                  <a:latin typeface="Arial" panose="020B0604020202020204" pitchFamily="34" charset="0"/>
                  <a:cs typeface="Arial" panose="020B0604020202020204" pitchFamily="34" charset="0"/>
                </a:rPr>
                <a:t>24 år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dirty="0">
                  <a:latin typeface="Arial" panose="020B0604020202020204" pitchFamily="34" charset="0"/>
                  <a:cs typeface="Arial" panose="020B0604020202020204" pitchFamily="34" charset="0"/>
                </a:rPr>
                <a:t>Gift med Trine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dirty="0">
                  <a:latin typeface="Arial" panose="020B0604020202020204" pitchFamily="34" charset="0"/>
                  <a:cs typeface="Arial" panose="020B0604020202020204" pitchFamily="34" charset="0"/>
                </a:rPr>
                <a:t>Bor i Aalborg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dirty="0">
                  <a:latin typeface="Arial" panose="020B0604020202020204" pitchFamily="34" charset="0"/>
                  <a:cs typeface="Arial" panose="020B0604020202020204" pitchFamily="34" charset="0"/>
                </a:rPr>
                <a:t>Sommer 2018: Kandidat i Miljøteknologi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dirty="0">
                  <a:latin typeface="Arial" panose="020B0604020202020204" pitchFamily="34" charset="0"/>
                  <a:cs typeface="Arial" panose="020B0604020202020204" pitchFamily="34" charset="0"/>
                </a:rPr>
                <a:t>Ansat som videnskabelig assistent ved AAU</a:t>
              </a:r>
            </a:p>
          </p:txBody>
        </p:sp>
        <p:sp>
          <p:nvSpPr>
            <p:cNvPr id="4" name="Tekstfelt 3">
              <a:extLst>
                <a:ext uri="{FF2B5EF4-FFF2-40B4-BE49-F238E27FC236}">
                  <a16:creationId xmlns:a16="http://schemas.microsoft.com/office/drawing/2014/main" id="{C227A722-B528-4BD0-A8AE-4042D4B2062E}"/>
                </a:ext>
              </a:extLst>
            </p:cNvPr>
            <p:cNvSpPr txBox="1"/>
            <p:nvPr/>
          </p:nvSpPr>
          <p:spPr>
            <a:xfrm>
              <a:off x="1066800" y="1718548"/>
              <a:ext cx="4511040" cy="36933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Lidt om mig:</a:t>
              </a:r>
            </a:p>
          </p:txBody>
        </p:sp>
      </p:grpSp>
      <p:pic>
        <p:nvPicPr>
          <p:cNvPr id="14" name="Billede 13">
            <a:extLst>
              <a:ext uri="{FF2B5EF4-FFF2-40B4-BE49-F238E27FC236}">
                <a16:creationId xmlns:a16="http://schemas.microsoft.com/office/drawing/2014/main" id="{A4044002-F03D-4EEF-B0F1-F3B0A8B79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7" y="2993335"/>
            <a:ext cx="2035149" cy="2713533"/>
          </a:xfrm>
          <a:prstGeom prst="rect">
            <a:avLst/>
          </a:prstGeom>
          <a:ln w="9525" cap="sq">
            <a:solidFill>
              <a:srgbClr val="002060"/>
            </a:solidFill>
            <a:miter lim="800000"/>
          </a:ln>
          <a:effectLst/>
        </p:spPr>
      </p:pic>
      <p:pic>
        <p:nvPicPr>
          <p:cNvPr id="8" name="Billede 7" descr="Et billede, der indeholder bord, indendørs, glas, vin&#10;&#10;Beskrivelse, der er oprettet med meget høj sikkerhed">
            <a:extLst>
              <a:ext uri="{FF2B5EF4-FFF2-40B4-BE49-F238E27FC236}">
                <a16:creationId xmlns:a16="http://schemas.microsoft.com/office/drawing/2014/main" id="{B976B481-566D-40E1-8A76-B48BA02F5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83" y="2993335"/>
            <a:ext cx="2035149" cy="271353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1" name="Billede 100">
            <a:extLst>
              <a:ext uri="{FF2B5EF4-FFF2-40B4-BE49-F238E27FC236}">
                <a16:creationId xmlns:a16="http://schemas.microsoft.com/office/drawing/2014/main" id="{008104C1-309D-47AF-84BA-5C5F5F0B2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709" y="4282047"/>
            <a:ext cx="2150259" cy="104829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</p:pic>
      <p:sp>
        <p:nvSpPr>
          <p:cNvPr id="102" name="Pil: nedad 101">
            <a:extLst>
              <a:ext uri="{FF2B5EF4-FFF2-40B4-BE49-F238E27FC236}">
                <a16:creationId xmlns:a16="http://schemas.microsoft.com/office/drawing/2014/main" id="{9473C909-7983-432A-910A-166A1646BE1F}"/>
              </a:ext>
            </a:extLst>
          </p:cNvPr>
          <p:cNvSpPr/>
          <p:nvPr/>
        </p:nvSpPr>
        <p:spPr>
          <a:xfrm>
            <a:off x="6263973" y="5339776"/>
            <a:ext cx="195263" cy="275222"/>
          </a:xfrm>
          <a:prstGeom prst="downArrow">
            <a:avLst>
              <a:gd name="adj1" fmla="val 32926"/>
              <a:gd name="adj2" fmla="val 8048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3" name="Tekstfelt 102">
            <a:extLst>
              <a:ext uri="{FF2B5EF4-FFF2-40B4-BE49-F238E27FC236}">
                <a16:creationId xmlns:a16="http://schemas.microsoft.com/office/drawing/2014/main" id="{F28AD33B-F1C4-48FB-BA6C-24EE0BBB2896}"/>
              </a:ext>
            </a:extLst>
          </p:cNvPr>
          <p:cNvSpPr txBox="1"/>
          <p:nvPr/>
        </p:nvSpPr>
        <p:spPr>
          <a:xfrm>
            <a:off x="5897374" y="5631574"/>
            <a:ext cx="94875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Maling!</a:t>
            </a:r>
          </a:p>
        </p:txBody>
      </p:sp>
    </p:spTree>
    <p:extLst>
      <p:ext uri="{BB962C8B-B14F-4D97-AF65-F5344CB8AC3E}">
        <p14:creationId xmlns:p14="http://schemas.microsoft.com/office/powerpoint/2010/main" val="292088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pe 47">
            <a:extLst>
              <a:ext uri="{FF2B5EF4-FFF2-40B4-BE49-F238E27FC236}">
                <a16:creationId xmlns:a16="http://schemas.microsoft.com/office/drawing/2014/main" id="{5704E413-4064-4E66-9C29-F028075C0FF5}"/>
              </a:ext>
            </a:extLst>
          </p:cNvPr>
          <p:cNvGrpSpPr/>
          <p:nvPr/>
        </p:nvGrpSpPr>
        <p:grpSpPr>
          <a:xfrm>
            <a:off x="756802" y="2279651"/>
            <a:ext cx="4381501" cy="3004354"/>
            <a:chOff x="1480703" y="2609851"/>
            <a:chExt cx="4381501" cy="3004354"/>
          </a:xfrm>
        </p:grpSpPr>
        <p:sp>
          <p:nvSpPr>
            <p:cNvPr id="49" name="Rektangel: afrundede hjørner 48">
              <a:extLst>
                <a:ext uri="{FF2B5EF4-FFF2-40B4-BE49-F238E27FC236}">
                  <a16:creationId xmlns:a16="http://schemas.microsoft.com/office/drawing/2014/main" id="{14B6730F-7202-4392-86D0-A974C13ED46C}"/>
                </a:ext>
              </a:extLst>
            </p:cNvPr>
            <p:cNvSpPr/>
            <p:nvPr/>
          </p:nvSpPr>
          <p:spPr>
            <a:xfrm>
              <a:off x="1574365" y="2609851"/>
              <a:ext cx="4194175" cy="1720850"/>
            </a:xfrm>
            <a:prstGeom prst="roundRect">
              <a:avLst/>
            </a:prstGeom>
            <a:solidFill>
              <a:srgbClr val="00206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Tekstfelt 49">
              <a:extLst>
                <a:ext uri="{FF2B5EF4-FFF2-40B4-BE49-F238E27FC236}">
                  <a16:creationId xmlns:a16="http://schemas.microsoft.com/office/drawing/2014/main" id="{2D3672C8-9D52-4B8B-94D1-50C20C6CFE5F}"/>
                </a:ext>
              </a:extLst>
            </p:cNvPr>
            <p:cNvSpPr txBox="1"/>
            <p:nvPr/>
          </p:nvSpPr>
          <p:spPr>
            <a:xfrm>
              <a:off x="1480703" y="2690328"/>
              <a:ext cx="4381501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da-DK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da-DK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da-DK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da-DK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da-DK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da-DK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da-DK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da-DK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a-DK" dirty="0">
                  <a:latin typeface="Arial" panose="020B0604020202020204" pitchFamily="34" charset="0"/>
                  <a:cs typeface="Arial" panose="020B0604020202020204" pitchFamily="34" charset="0"/>
                </a:rPr>
                <a:t>Hvordan optimeres dette gennem vejens opbygning og materialevalg?</a:t>
              </a:r>
            </a:p>
            <a:p>
              <a:pPr algn="ctr"/>
              <a:endParaRPr lang="da-DK" dirty="0"/>
            </a:p>
          </p:txBody>
        </p:sp>
        <p:sp>
          <p:nvSpPr>
            <p:cNvPr id="51" name="Pil: nedad 50">
              <a:extLst>
                <a:ext uri="{FF2B5EF4-FFF2-40B4-BE49-F238E27FC236}">
                  <a16:creationId xmlns:a16="http://schemas.microsoft.com/office/drawing/2014/main" id="{5A3D7158-8B4F-4B32-832B-792F7EC3DAD4}"/>
                </a:ext>
              </a:extLst>
            </p:cNvPr>
            <p:cNvSpPr/>
            <p:nvPr/>
          </p:nvSpPr>
          <p:spPr>
            <a:xfrm>
              <a:off x="3533121" y="4339607"/>
              <a:ext cx="276661" cy="410193"/>
            </a:xfrm>
            <a:prstGeom prst="downArrow">
              <a:avLst>
                <a:gd name="adj1" fmla="val 32926"/>
                <a:gd name="adj2" fmla="val 52083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aphicFrame>
        <p:nvGraphicFramePr>
          <p:cNvPr id="54" name="Chart 1">
            <a:extLst>
              <a:ext uri="{FF2B5EF4-FFF2-40B4-BE49-F238E27FC236}">
                <a16:creationId xmlns:a16="http://schemas.microsoft.com/office/drawing/2014/main" id="{282D5E15-5EFC-4443-8878-67CA1528D7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666800"/>
              </p:ext>
            </p:extLst>
          </p:nvPr>
        </p:nvGraphicFramePr>
        <p:xfrm>
          <a:off x="5645868" y="821877"/>
          <a:ext cx="6977342" cy="446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5" name="Chart 1">
            <a:extLst>
              <a:ext uri="{FF2B5EF4-FFF2-40B4-BE49-F238E27FC236}">
                <a16:creationId xmlns:a16="http://schemas.microsoft.com/office/drawing/2014/main" id="{F69163CD-42A2-44DE-BE50-515E5C7182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707578"/>
              </p:ext>
            </p:extLst>
          </p:nvPr>
        </p:nvGraphicFramePr>
        <p:xfrm>
          <a:off x="5645868" y="821877"/>
          <a:ext cx="6977342" cy="446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uppe 12">
            <a:extLst>
              <a:ext uri="{FF2B5EF4-FFF2-40B4-BE49-F238E27FC236}">
                <a16:creationId xmlns:a16="http://schemas.microsoft.com/office/drawing/2014/main" id="{EF8C1653-8AA3-4FBF-AA56-87EA132AC62B}"/>
              </a:ext>
            </a:extLst>
          </p:cNvPr>
          <p:cNvGrpSpPr/>
          <p:nvPr/>
        </p:nvGrpSpPr>
        <p:grpSpPr>
          <a:xfrm>
            <a:off x="342899" y="935449"/>
            <a:ext cx="5209310" cy="4348556"/>
            <a:chOff x="1066799" y="1278349"/>
            <a:chExt cx="5209310" cy="4348556"/>
          </a:xfrm>
        </p:grpSpPr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0FF3A58D-11D8-40BF-9DB0-5A4BB08D1775}"/>
                </a:ext>
              </a:extLst>
            </p:cNvPr>
            <p:cNvSpPr txBox="1"/>
            <p:nvPr/>
          </p:nvSpPr>
          <p:spPr>
            <a:xfrm>
              <a:off x="1066799" y="1656587"/>
              <a:ext cx="5209310" cy="397031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a-DK" dirty="0">
                  <a:latin typeface="Arial" panose="020B0604020202020204" pitchFamily="34" charset="0"/>
                  <a:cs typeface="Arial" panose="020B0604020202020204" pitchFamily="34" charset="0"/>
                </a:rPr>
                <a:t>Hvordan kan vejen opbygges vejen således den er sikker at køre på, men samtidigt kan benyttes til at forsinke, opstuve og rense vejvandet?</a:t>
              </a:r>
            </a:p>
            <a:p>
              <a:endParaRPr lang="da-DK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a-DK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a-DK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a-DK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a-DK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a-DK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a-DK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a-DK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a-DK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  <a:p>
              <a:endParaRPr lang="da-DK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a-DK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3901F999-D8D9-4A70-B8C7-AE5B2F66DD2C}"/>
                </a:ext>
              </a:extLst>
            </p:cNvPr>
            <p:cNvSpPr txBox="1"/>
            <p:nvPr/>
          </p:nvSpPr>
          <p:spPr>
            <a:xfrm>
              <a:off x="1066799" y="1278349"/>
              <a:ext cx="5209310" cy="36933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da-DK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Forskningsspørgsmål:</a:t>
              </a:r>
            </a:p>
          </p:txBody>
        </p:sp>
      </p:grpSp>
      <p:sp>
        <p:nvSpPr>
          <p:cNvPr id="2" name="Tekstfelt 1">
            <a:extLst>
              <a:ext uri="{FF2B5EF4-FFF2-40B4-BE49-F238E27FC236}">
                <a16:creationId xmlns:a16="http://schemas.microsoft.com/office/drawing/2014/main" id="{F1379B86-4B4F-4099-9ECC-6B405018CDE8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”In-situ rensning af vejvand i Klimaveje”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7ADAA76B-34F6-4C93-9C26-D9B89243B111}"/>
              </a:ext>
            </a:extLst>
          </p:cNvPr>
          <p:cNvSpPr txBox="1"/>
          <p:nvPr/>
        </p:nvSpPr>
        <p:spPr>
          <a:xfrm>
            <a:off x="756803" y="2347428"/>
            <a:ext cx="4381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Hvilke rensemekanismer? Filtrering? Kemisk </a:t>
            </a:r>
            <a:r>
              <a:rPr lang="da-DK" sz="1600" dirty="0" err="1">
                <a:latin typeface="Arial" panose="020B0604020202020204" pitchFamily="34" charset="0"/>
                <a:cs typeface="Arial" panose="020B0604020202020204" pitchFamily="34" charset="0"/>
              </a:rPr>
              <a:t>sorption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? Biologisk omsætning?</a:t>
            </a:r>
          </a:p>
          <a:p>
            <a:pPr algn="ctr"/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Tilbageholdelse af opløste stoffer?</a:t>
            </a:r>
          </a:p>
          <a:p>
            <a:pPr algn="ctr"/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Tilbageholdelse af partikulære stoffer?</a:t>
            </a:r>
            <a:endParaRPr lang="da-DK" dirty="0"/>
          </a:p>
        </p:txBody>
      </p:sp>
      <p:pic>
        <p:nvPicPr>
          <p:cNvPr id="56" name="Picture 5">
            <a:extLst>
              <a:ext uri="{FF2B5EF4-FFF2-40B4-BE49-F238E27FC236}">
                <a16:creationId xmlns:a16="http://schemas.microsoft.com/office/drawing/2014/main" id="{157D2DB3-5584-4788-8E87-FC288C61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039" y="4649152"/>
            <a:ext cx="4191000" cy="5238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D823104D-D559-41AF-A75B-FC64FF8867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80297"/>
            <a:ext cx="3538855" cy="12763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6E7D2A-EC76-45C1-8B78-0F623DB35086}"/>
              </a:ext>
            </a:extLst>
          </p:cNvPr>
          <p:cNvSpPr txBox="1">
            <a:spLocks/>
          </p:cNvSpPr>
          <p:nvPr/>
        </p:nvSpPr>
        <p:spPr>
          <a:xfrm>
            <a:off x="3333749" y="1280160"/>
            <a:ext cx="5524500" cy="652460"/>
          </a:xfrm>
          <a:prstGeom prst="rect">
            <a:avLst/>
          </a:prstGeom>
          <a:solidFill>
            <a:srgbClr val="211A5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Øvrige partnere:</a:t>
            </a:r>
          </a:p>
        </p:txBody>
      </p:sp>
      <p:pic>
        <p:nvPicPr>
          <p:cNvPr id="9" name="Billede 8" descr="C:\Users\lar.AAU113112\Downloads\344926_aau-logo\AAU-LOGO\AAU_LOGO_RGB_UK.png">
            <a:extLst>
              <a:ext uri="{FF2B5EF4-FFF2-40B4-BE49-F238E27FC236}">
                <a16:creationId xmlns:a16="http://schemas.microsoft.com/office/drawing/2014/main" id="{347E436F-109B-4159-BDE9-DBC9802803B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7" b="6250"/>
          <a:stretch/>
        </p:blipFill>
        <p:spPr bwMode="auto">
          <a:xfrm>
            <a:off x="3175953" y="2389822"/>
            <a:ext cx="2133600" cy="125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Billede 10" descr="NCC Logo">
            <a:extLst>
              <a:ext uri="{FF2B5EF4-FFF2-40B4-BE49-F238E27FC236}">
                <a16:creationId xmlns:a16="http://schemas.microsoft.com/office/drawing/2014/main" id="{951C6461-605D-4820-8218-0D1088254BB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683"/>
          <a:stretch/>
        </p:blipFill>
        <p:spPr bwMode="auto">
          <a:xfrm>
            <a:off x="3089275" y="4011932"/>
            <a:ext cx="2306955" cy="1057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Billede 11" descr="Billedresultat for via university college">
            <a:extLst>
              <a:ext uri="{FF2B5EF4-FFF2-40B4-BE49-F238E27FC236}">
                <a16:creationId xmlns:a16="http://schemas.microsoft.com/office/drawing/2014/main" id="{4A5FF93E-7CD6-4572-9869-875DCBA8CA6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49" y="4104324"/>
            <a:ext cx="2687955" cy="87249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D676C06-00E1-4D16-9A2D-E7172AA85E92}"/>
              </a:ext>
            </a:extLst>
          </p:cNvPr>
          <p:cNvSpPr txBox="1"/>
          <p:nvPr/>
        </p:nvSpPr>
        <p:spPr>
          <a:xfrm>
            <a:off x="4540926" y="5347007"/>
            <a:ext cx="311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Projektstart: 1/4/2019</a:t>
            </a:r>
          </a:p>
        </p:txBody>
      </p:sp>
    </p:spTree>
    <p:extLst>
      <p:ext uri="{BB962C8B-B14F-4D97-AF65-F5344CB8AC3E}">
        <p14:creationId xmlns:p14="http://schemas.microsoft.com/office/powerpoint/2010/main" val="788667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111</Words>
  <Application>Microsoft Office PowerPoint</Application>
  <PresentationFormat>Widescreen</PresentationFormat>
  <Paragraphs>53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Ph.D. i C2C-CC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Ph.D. i C2C-CC</dc:title>
  <dc:creator>Lasse Abraham Rasmussen</dc:creator>
  <cp:lastModifiedBy>Lasse Abraham Rasmussen</cp:lastModifiedBy>
  <cp:revision>33</cp:revision>
  <dcterms:created xsi:type="dcterms:W3CDTF">2019-01-15T09:05:13Z</dcterms:created>
  <dcterms:modified xsi:type="dcterms:W3CDTF">2019-01-16T12:07:03Z</dcterms:modified>
</cp:coreProperties>
</file>